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69" r:id="rId1"/>
  </p:sldMasterIdLst>
  <p:sldIdLst>
    <p:sldId id="269" r:id="rId2"/>
    <p:sldId id="271" r:id="rId3"/>
    <p:sldId id="267" r:id="rId4"/>
    <p:sldId id="270" r:id="rId5"/>
    <p:sldId id="273" r:id="rId6"/>
    <p:sldId id="266" r:id="rId7"/>
    <p:sldId id="276" r:id="rId8"/>
    <p:sldId id="277" r:id="rId9"/>
    <p:sldId id="279" r:id="rId10"/>
    <p:sldId id="280" r:id="rId11"/>
    <p:sldId id="262" r:id="rId12"/>
    <p:sldId id="281" r:id="rId13"/>
    <p:sldId id="282" r:id="rId14"/>
    <p:sldId id="283" r:id="rId15"/>
    <p:sldId id="284" r:id="rId16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id="{65727A79-918F-45F0-94E2-CEDD6D6C0BC5}" name="기본 구역">
          <p14:sldIdLst>
            <p14:sldId id="269"/>
            <p14:sldId id="271"/>
            <p14:sldId id="267"/>
            <p14:sldId id="270"/>
            <p14:sldId id="273"/>
            <p14:sldId id="266"/>
            <p14:sldId id="276"/>
            <p14:sldId id="277"/>
            <p14:sldId id="279"/>
            <p14:sldId id="280"/>
            <p14:sldId id="262"/>
          </p14:sldIdLst>
        </p14:section>
        <p14:section id="{0F181E28-CDAE-4A5C-AA26-0ABFB00453BB}" name="제목 없는 구역">
          <p14:sldIdLst/>
        </p14:section>
        <p14:section id="{32A8F930-8BB2-4323-94CA-1BD7CDEFBEED}" name="코드설명">
          <p14:sldIdLst>
            <p14:sldId id="281"/>
            <p14:sldId id="282"/>
            <p14:sldId id="283"/>
            <p14:sldId id="284"/>
          </p14:sldIdLst>
        </p14:section>
      </p14:sectionLst>
    </p:ext>
  </p:extLst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present/>
    <p:sldAll/>
    <p:penClr>
      <a:prstClr val="red"/>
    </p:penClr>
    <p:extLst>
      <p:ext uri="{2FDB2607-1784-4EEB-B798-7EB5836EED8A}">
        <p14:showMediaCtrls xmlns:p14="http://schemas.microsoft.com/office/powerpoint/2010/main" val="1"/>
      </p:ext>
    </p:extLst>
  </p:showPr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horzBarState="maximized">
    <p:restoredLeft sz="20911" autoAdjust="0"/>
    <p:restoredTop sz="94622" autoAdjust="0"/>
  </p:normalViewPr>
  <p:slideViewPr>
    <p:cSldViewPr>
      <p:cViewPr varScale="1">
        <p:scale>
          <a:sx n="100" d="100"/>
          <a:sy n="100" d="100"/>
        </p:scale>
        <p:origin x="187" y="82"/>
      </p:cViewPr>
      <p:guideLst>
        <p:guide orient="horz" pos="2159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9.xml"  /><Relationship Id="rId11" Type="http://schemas.openxmlformats.org/officeDocument/2006/relationships/slide" Target="slides/slide10.xml"  /><Relationship Id="rId12" Type="http://schemas.openxmlformats.org/officeDocument/2006/relationships/slide" Target="slides/slide11.xml"  /><Relationship Id="rId13" Type="http://schemas.openxmlformats.org/officeDocument/2006/relationships/slide" Target="slides/slide12.xml"  /><Relationship Id="rId14" Type="http://schemas.openxmlformats.org/officeDocument/2006/relationships/slide" Target="slides/slide13.xml"  /><Relationship Id="rId15" Type="http://schemas.openxmlformats.org/officeDocument/2006/relationships/slide" Target="slides/slide14.xml"  /><Relationship Id="rId16" Type="http://schemas.openxmlformats.org/officeDocument/2006/relationships/slide" Target="slides/slide15.xml"  /><Relationship Id="rId17" Type="http://schemas.openxmlformats.org/officeDocument/2006/relationships/presProps" Target="presProps.xml"  /><Relationship Id="rId18" Type="http://schemas.openxmlformats.org/officeDocument/2006/relationships/viewProps" Target="viewProps.xml"  /><Relationship Id="rId19" Type="http://schemas.openxmlformats.org/officeDocument/2006/relationships/theme" Target="theme/theme1.xml"  /><Relationship Id="rId2" Type="http://schemas.openxmlformats.org/officeDocument/2006/relationships/slide" Target="slides/slide1.xml"  /><Relationship Id="rId20" Type="http://schemas.openxmlformats.org/officeDocument/2006/relationships/tableStyles" Target="tableStyles.xml"  /><Relationship Id="rId3" Type="http://schemas.openxmlformats.org/officeDocument/2006/relationships/slide" Target="slides/slide2.xml"  /><Relationship Id="rId4" Type="http://schemas.openxmlformats.org/officeDocument/2006/relationships/slide" Target="slides/slide3.xml"  /><Relationship Id="rId5" Type="http://schemas.openxmlformats.org/officeDocument/2006/relationships/slide" Target="slides/slide4.xml"  /><Relationship Id="rId6" Type="http://schemas.openxmlformats.org/officeDocument/2006/relationships/slide" Target="slides/slide5.xml"  /><Relationship Id="rId7" Type="http://schemas.openxmlformats.org/officeDocument/2006/relationships/slide" Target="slides/slide6.xml"  /><Relationship Id="rId8" Type="http://schemas.openxmlformats.org/officeDocument/2006/relationships/slide" Target="slides/slide7.xml"  /><Relationship Id="rId9" Type="http://schemas.openxmlformats.org/officeDocument/2006/relationships/slide" Target="slides/slide8.xml"  /></Relationship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Relationship Id="rId4" Type="http://schemas.openxmlformats.org/officeDocument/2006/relationships/image" Target="../media/image3.pn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1.jpe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2.png"  /><Relationship Id="rId3" Type="http://schemas.openxmlformats.org/officeDocument/2006/relationships/image" Target="../media/image23.png"  /><Relationship Id="rId4" Type="http://schemas.openxmlformats.org/officeDocument/2006/relationships/image" Target="../media/image24.png"  /><Relationship Id="rId5" Type="http://schemas.openxmlformats.org/officeDocument/2006/relationships/image" Target="../media/image25.png"  /><Relationship Id="rId6" Type="http://schemas.openxmlformats.org/officeDocument/2006/relationships/image" Target="../media/image26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7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8.png"  /><Relationship Id="rId3" Type="http://schemas.openxmlformats.org/officeDocument/2006/relationships/image" Target="../media/image29.png"  /><Relationship Id="rId4" Type="http://schemas.openxmlformats.org/officeDocument/2006/relationships/image" Target="../media/image30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1.png"  /><Relationship Id="rId3" Type="http://schemas.openxmlformats.org/officeDocument/2006/relationships/image" Target="../media/image32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3.png"  /><Relationship Id="rId3" Type="http://schemas.openxmlformats.org/officeDocument/2006/relationships/image" Target="../media/image34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4.png"  /><Relationship Id="rId3" Type="http://schemas.openxmlformats.org/officeDocument/2006/relationships/image" Target="../media/image5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4.png"  /><Relationship Id="rId3" Type="http://schemas.openxmlformats.org/officeDocument/2006/relationships/image" Target="../media/image5.png"  /><Relationship Id="rId4" Type="http://schemas.openxmlformats.org/officeDocument/2006/relationships/image" Target="../media/image6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4.png"  /><Relationship Id="rId3" Type="http://schemas.openxmlformats.org/officeDocument/2006/relationships/image" Target="../media/image5.png"  /><Relationship Id="rId4" Type="http://schemas.openxmlformats.org/officeDocument/2006/relationships/image" Target="../media/image7.jpe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16.png"  /><Relationship Id="rId11" Type="http://schemas.openxmlformats.org/officeDocument/2006/relationships/image" Target="../media/image17.png"  /><Relationship Id="rId2" Type="http://schemas.openxmlformats.org/officeDocument/2006/relationships/image" Target="../media/image8.png"  /><Relationship Id="rId3" Type="http://schemas.openxmlformats.org/officeDocument/2006/relationships/image" Target="../media/image9.png"  /><Relationship Id="rId4" Type="http://schemas.openxmlformats.org/officeDocument/2006/relationships/image" Target="../media/image10.png"  /><Relationship Id="rId5" Type="http://schemas.openxmlformats.org/officeDocument/2006/relationships/image" Target="../media/image11.png"  /><Relationship Id="rId6" Type="http://schemas.openxmlformats.org/officeDocument/2006/relationships/image" Target="../media/image12.png"  /><Relationship Id="rId7" Type="http://schemas.openxmlformats.org/officeDocument/2006/relationships/image" Target="../media/image13.png"  /><Relationship Id="rId8" Type="http://schemas.openxmlformats.org/officeDocument/2006/relationships/image" Target="../media/image14.png"  /><Relationship Id="rId9" Type="http://schemas.openxmlformats.org/officeDocument/2006/relationships/image" Target="../media/image15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4.png"  /><Relationship Id="rId3" Type="http://schemas.openxmlformats.org/officeDocument/2006/relationships/image" Target="../media/image18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9.jpe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0.jpe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02934" y="5422900"/>
            <a:ext cx="6220530" cy="4140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1475973" y="5422900"/>
            <a:ext cx="5948427" cy="4140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617745" y="5422900"/>
            <a:ext cx="3325846" cy="41402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863600" y="3257550"/>
            <a:ext cx="2717800" cy="10668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l">
              <a:lnSpc>
                <a:spcPct val="99600"/>
              </a:lnSpc>
              <a:defRPr/>
            </a:pPr>
            <a:r>
              <a:rPr lang="en-US" sz="6000" b="0" i="0" u="none" strike="noStrike" spc="-100">
                <a:solidFill>
                  <a:srgbClr val="252525"/>
                </a:solidFill>
                <a:latin typeface="Bebas"/>
              </a:rPr>
              <a:t>project</a:t>
            </a:r>
            <a:endParaRPr lang="en-US" sz="6000" b="0" i="0" u="none" strike="noStrike" spc="-100">
              <a:solidFill>
                <a:srgbClr val="252525"/>
              </a:solidFill>
              <a:latin typeface="Bebas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749300" y="1714500"/>
            <a:ext cx="16675100" cy="189865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l">
              <a:lnSpc>
                <a:spcPct val="99600"/>
              </a:lnSpc>
              <a:defRPr/>
            </a:pPr>
            <a:r>
              <a:rPr lang="en-US" altLang="ko-KR" sz="11800">
                <a:solidFill>
                  <a:srgbClr val="a92c0c"/>
                </a:solidFill>
                <a:latin typeface="Bebas"/>
              </a:rPr>
              <a:t>Tasty</a:t>
            </a:r>
            <a:r>
              <a:rPr lang="ko-KR" altLang="en-US" sz="11800">
                <a:solidFill>
                  <a:srgbClr val="a92c0c"/>
                </a:solidFill>
                <a:latin typeface="Bebas"/>
              </a:rPr>
              <a:t> </a:t>
            </a:r>
            <a:r>
              <a:rPr lang="en-US" altLang="ko-KR" sz="11800">
                <a:solidFill>
                  <a:srgbClr val="a92c0c"/>
                </a:solidFill>
                <a:latin typeface="Bebas"/>
              </a:rPr>
              <a:t>          </a:t>
            </a:r>
            <a:endParaRPr lang="en-US" altLang="ko-KR" sz="11800">
              <a:solidFill>
                <a:srgbClr val="a92c0c"/>
              </a:solidFill>
              <a:latin typeface="Bebas"/>
            </a:endParaRPr>
          </a:p>
          <a:p>
            <a:pPr lvl="0" algn="l">
              <a:lnSpc>
                <a:spcPct val="99600"/>
              </a:lnSpc>
              <a:defRPr/>
            </a:pPr>
            <a:r>
              <a:rPr lang="en-US" altLang="ko-KR" sz="11800">
                <a:solidFill>
                  <a:srgbClr val="a92c0c"/>
                </a:solidFill>
                <a:latin typeface="Bebas"/>
              </a:rPr>
              <a:t>        </a:t>
            </a:r>
            <a:r>
              <a:rPr lang="en-US" altLang="ko-KR" sz="11800">
                <a:solidFill>
                  <a:schemeClr val="bg2">
                    <a:lumMod val="75000"/>
                  </a:schemeClr>
                </a:solidFill>
                <a:latin typeface="Bebas"/>
              </a:rPr>
              <a:t>ART of</a:t>
            </a:r>
            <a:r>
              <a:rPr lang="ko-KR" altLang="en-US" sz="11800">
                <a:solidFill>
                  <a:schemeClr val="bg2">
                    <a:lumMod val="75000"/>
                  </a:schemeClr>
                </a:solidFill>
                <a:latin typeface="Bebas"/>
              </a:rPr>
              <a:t> </a:t>
            </a:r>
            <a:r>
              <a:rPr lang="en-US" altLang="ko-KR" sz="11800">
                <a:solidFill>
                  <a:schemeClr val="bg2">
                    <a:lumMod val="75000"/>
                  </a:schemeClr>
                </a:solidFill>
                <a:latin typeface="Bebas"/>
              </a:rPr>
              <a:t>Reservation </a:t>
            </a:r>
            <a:r>
              <a:rPr lang="en-US" sz="11800" b="0" i="0" u="none" strike="noStrike">
                <a:solidFill>
                  <a:schemeClr val="bg2">
                    <a:lumMod val="75000"/>
                  </a:schemeClr>
                </a:solidFill>
                <a:latin typeface="Bebas"/>
              </a:rPr>
              <a:t> </a:t>
            </a:r>
            <a:endParaRPr lang="en-US" sz="11800" b="0" i="0" u="none" strike="noStrike">
              <a:solidFill>
                <a:schemeClr val="bg2">
                  <a:lumMod val="75000"/>
                </a:schemeClr>
              </a:solidFill>
              <a:latin typeface="Bebas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863600" y="1358900"/>
            <a:ext cx="9461500" cy="3302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l">
              <a:lnSpc>
                <a:spcPct val="99600"/>
              </a:lnSpc>
              <a:defRPr/>
            </a:pPr>
            <a:r>
              <a:rPr lang="en-US" sz="1900">
                <a:solidFill>
                  <a:srgbClr val="a92c0c"/>
                </a:solidFill>
                <a:latin typeface="Roboto"/>
              </a:rPr>
              <a:t>Famous Food Reservation</a:t>
            </a:r>
            <a:r>
              <a:rPr lang="en-US" sz="1900" b="0" i="0" u="none" strike="noStrike">
                <a:solidFill>
                  <a:srgbClr val="a92c0c"/>
                </a:solidFill>
                <a:latin typeface="Roboto"/>
              </a:rPr>
              <a:t> service, </a:t>
            </a:r>
            <a:r>
              <a:rPr lang="en-US" sz="1900">
                <a:solidFill>
                  <a:srgbClr val="a92c0c"/>
                </a:solidFill>
                <a:latin typeface="Roboto"/>
              </a:rPr>
              <a:t>AOR</a:t>
            </a:r>
            <a:r>
              <a:rPr lang="en-US" sz="1900" b="0" i="0" u="none" strike="noStrike">
                <a:solidFill>
                  <a:srgbClr val="252525"/>
                </a:solidFill>
                <a:latin typeface="Roboto"/>
              </a:rPr>
              <a:t> company</a:t>
            </a:r>
            <a:endParaRPr lang="en-US" sz="1900" b="0" i="0" u="none" strike="noStrike">
              <a:solidFill>
                <a:srgbClr val="252525"/>
              </a:solidFill>
              <a:latin typeface="Roboto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4935200" y="584200"/>
            <a:ext cx="2489200" cy="5334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r">
              <a:lnSpc>
                <a:spcPct val="116199"/>
              </a:lnSpc>
              <a:defRPr/>
            </a:pPr>
            <a:r>
              <a:rPr lang="en-US" sz="1500" b="0" i="0" u="none" strike="noStrike">
                <a:solidFill>
                  <a:srgbClr val="454545"/>
                </a:solidFill>
                <a:latin typeface="210 OmniGothic 030"/>
              </a:rPr>
              <a:t>2025.01.20</a:t>
            </a:r>
            <a:endParaRPr lang="en-US" sz="1500" b="0" i="0" u="none" strike="noStrike">
              <a:solidFill>
                <a:srgbClr val="454545"/>
              </a:solidFill>
              <a:latin typeface="210 OmniGothic 030"/>
            </a:endParaRPr>
          </a:p>
          <a:p>
            <a:pPr lvl="0" algn="r">
              <a:lnSpc>
                <a:spcPct val="116199"/>
              </a:lnSpc>
              <a:defRPr/>
            </a:pPr>
            <a:r>
              <a:rPr lang="ko-KR" altLang="en-US" sz="1500">
                <a:solidFill>
                  <a:srgbClr val="454545"/>
                </a:solidFill>
                <a:ea typeface="210 OmniGothic 030"/>
              </a:rPr>
              <a:t>홈페이지 설계</a:t>
            </a:r>
            <a:r>
              <a:rPr lang="ko-KR" sz="1500" b="0" i="0" u="none" strike="noStrike">
                <a:solidFill>
                  <a:srgbClr val="454545"/>
                </a:solidFill>
                <a:ea typeface="210 OmniGothic 030"/>
              </a:rPr>
              <a:t>서</a:t>
            </a:r>
            <a:endParaRPr lang="ko-KR" sz="1500" b="0" i="0" u="none" strike="noStrike">
              <a:solidFill>
                <a:srgbClr val="454545"/>
              </a:solidFill>
              <a:ea typeface="210 OmniGothic 03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/>
          <p:cNvSpPr txBox="1"/>
          <p:nvPr/>
        </p:nvSpPr>
        <p:spPr>
          <a:xfrm>
            <a:off x="1092200" y="8547100"/>
            <a:ext cx="158369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endParaRPr lang="en-US" altLang="ko-KR" sz="3000" dirty="0">
              <a:solidFill>
                <a:srgbClr val="FFFFFF"/>
              </a:solidFill>
              <a:ea typeface="Pretendard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092200" y="584200"/>
            <a:ext cx="35433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1600" b="0" i="0" u="none" strike="noStrike">
                <a:solidFill>
                  <a:srgbClr val="A92C0C"/>
                </a:solidFill>
                <a:latin typeface="Roboto Light"/>
              </a:rPr>
              <a:t>Public Institution Business Plan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92200" y="1181100"/>
            <a:ext cx="5689600" cy="457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altLang="ko-KR" sz="2000" dirty="0">
                <a:solidFill>
                  <a:srgbClr val="A92C0C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06-2. </a:t>
            </a:r>
            <a:r>
              <a:rPr lang="ko-KR" altLang="en-US" sz="2000" dirty="0">
                <a:solidFill>
                  <a:srgbClr val="A92C0C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시퀀스 다이어그램 </a:t>
            </a:r>
            <a:r>
              <a:rPr lang="en-US" altLang="ko-KR" sz="2000" dirty="0">
                <a:solidFill>
                  <a:srgbClr val="A92C0C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– </a:t>
            </a:r>
            <a:r>
              <a:rPr lang="ko-KR" altLang="en-US" sz="2000" dirty="0">
                <a:solidFill>
                  <a:srgbClr val="A92C0C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정보 등록    </a:t>
            </a:r>
            <a:endParaRPr lang="en-US" altLang="ko-KR" sz="2000" dirty="0">
              <a:solidFill>
                <a:srgbClr val="A92C0C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lvl="0" algn="l">
              <a:lnSpc>
                <a:spcPct val="116199"/>
              </a:lnSpc>
            </a:pPr>
            <a:endParaRPr lang="ko-KR" sz="2000" b="0" i="0" u="none" strike="noStrike" dirty="0">
              <a:solidFill>
                <a:srgbClr val="A92C0C"/>
              </a:solidFill>
              <a:ea typeface="210 OmniGothic 050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4109700" y="584200"/>
            <a:ext cx="30861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altLang="ko-KR" sz="1600" dirty="0">
                <a:solidFill>
                  <a:srgbClr val="A92C0C"/>
                </a:solidFill>
                <a:latin typeface="Roboto Light"/>
              </a:rPr>
              <a:t>AOR company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216900" y="584200"/>
            <a:ext cx="18669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altLang="ko-KR" sz="1600" dirty="0">
                <a:solidFill>
                  <a:srgbClr val="A92C0C"/>
                </a:solidFill>
                <a:latin typeface="Roboto Medium"/>
              </a:rPr>
              <a:t>AOR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7132300" y="9753600"/>
            <a:ext cx="5842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1600" b="0" i="0" u="none" strike="noStrike" dirty="0">
                <a:solidFill>
                  <a:srgbClr val="A92C0C"/>
                </a:solidFill>
                <a:latin typeface="Roboto"/>
              </a:rPr>
              <a:t>09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CB40F3E-1F18-4FBC-82E0-44FE640C0A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1660121"/>
            <a:ext cx="10287000" cy="8239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1889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D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400" y="9906000"/>
            <a:ext cx="161925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400" y="1981200"/>
            <a:ext cx="4546600" cy="762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1500" y="1981200"/>
            <a:ext cx="6197600" cy="762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25300" y="1981200"/>
            <a:ext cx="5283200" cy="762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4100" y="3656402"/>
            <a:ext cx="16129000" cy="10668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4100" y="5718115"/>
            <a:ext cx="16129000" cy="798183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4100" y="7620000"/>
            <a:ext cx="16129000" cy="8636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092200" y="990600"/>
            <a:ext cx="40132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116199"/>
              </a:lnSpc>
            </a:pPr>
            <a:r>
              <a:rPr lang="en-US" sz="2000" dirty="0">
                <a:solidFill>
                  <a:srgbClr val="A92C0C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07. </a:t>
            </a:r>
            <a:r>
              <a:rPr lang="ko-KR" altLang="en-US" sz="2000" dirty="0">
                <a:solidFill>
                  <a:srgbClr val="A92C0C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요구 사항 명세서 </a:t>
            </a:r>
            <a:r>
              <a:rPr lang="en-US" sz="2000" dirty="0">
                <a:solidFill>
                  <a:srgbClr val="A92C0C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endParaRPr lang="ko-KR" sz="2000" dirty="0">
              <a:solidFill>
                <a:srgbClr val="A92C0C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7132300" y="9753600"/>
            <a:ext cx="5842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1600" dirty="0">
                <a:solidFill>
                  <a:srgbClr val="A92C0C"/>
                </a:solidFill>
                <a:latin typeface="Roboto"/>
              </a:rPr>
              <a:t>10</a:t>
            </a:r>
            <a:endParaRPr lang="en-US" sz="1600" b="0" i="0" u="none" strike="noStrike" dirty="0">
              <a:solidFill>
                <a:srgbClr val="A92C0C"/>
              </a:solidFill>
              <a:latin typeface="Roboto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2374900" y="2197100"/>
            <a:ext cx="18923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altLang="en-US" sz="2200" dirty="0">
                <a:solidFill>
                  <a:srgbClr val="F1EDE5"/>
                </a:solidFill>
                <a:ea typeface="210 OmniGothic 050"/>
              </a:rPr>
              <a:t>분류 </a:t>
            </a:r>
            <a:endParaRPr lang="ko-KR" sz="2200" b="0" i="0" u="none" strike="noStrike" dirty="0">
              <a:solidFill>
                <a:srgbClr val="F1EDE5"/>
              </a:solidFill>
              <a:ea typeface="210 OmniGothic 050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219200" y="3060700"/>
            <a:ext cx="41910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r>
              <a:rPr lang="ko-KR" altLang="en-US" sz="2000" dirty="0">
                <a:solidFill>
                  <a:srgbClr val="454545"/>
                </a:solidFill>
                <a:ea typeface="Pretendard Medium"/>
              </a:rPr>
              <a:t>회원가입</a:t>
            </a:r>
            <a:endParaRPr lang="ko-KR" sz="2000" b="0" i="0" u="none" strike="noStrike" dirty="0">
              <a:solidFill>
                <a:srgbClr val="454545"/>
              </a:solidFill>
              <a:ea typeface="Pretendard Medium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7797800" y="2197100"/>
            <a:ext cx="18923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altLang="en-US" sz="2200" spc="100" dirty="0">
                <a:solidFill>
                  <a:srgbClr val="F1EDE5"/>
                </a:solidFill>
                <a:ea typeface="210 OmniGothic 050"/>
              </a:rPr>
              <a:t>기능</a:t>
            </a:r>
            <a:endParaRPr lang="ko-KR" sz="2200" b="0" i="0" u="none" strike="noStrike" spc="100" dirty="0">
              <a:solidFill>
                <a:srgbClr val="F1EDE5"/>
              </a:solidFill>
              <a:ea typeface="210 OmniGothic 050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3627100" y="2197100"/>
            <a:ext cx="18923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2200" b="0" i="0" u="none" strike="noStrike" dirty="0">
                <a:solidFill>
                  <a:srgbClr val="F1EDE5"/>
                </a:solidFill>
                <a:ea typeface="210 OmniGothic 050"/>
              </a:rPr>
              <a:t>비</a:t>
            </a:r>
            <a:r>
              <a:rPr lang="en-US" sz="2200" b="0" i="0" u="none" strike="noStrike" dirty="0">
                <a:solidFill>
                  <a:srgbClr val="F1EDE5"/>
                </a:solidFill>
                <a:latin typeface="210 OmniGothic 050"/>
              </a:rPr>
              <a:t>   </a:t>
            </a:r>
            <a:r>
              <a:rPr lang="ko-KR" sz="2200" b="0" i="0" u="none" strike="noStrike" dirty="0">
                <a:solidFill>
                  <a:srgbClr val="F1EDE5"/>
                </a:solidFill>
                <a:ea typeface="210 OmniGothic 050"/>
              </a:rPr>
              <a:t>고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502400" y="3060700"/>
            <a:ext cx="44958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r>
              <a:rPr lang="ko-KR" altLang="en-US" sz="2000" dirty="0">
                <a:solidFill>
                  <a:srgbClr val="454545"/>
                </a:solidFill>
                <a:ea typeface="Pretendard Medium"/>
              </a:rPr>
              <a:t>이메일</a:t>
            </a:r>
            <a:r>
              <a:rPr lang="en-US" altLang="ko-KR" sz="2000" dirty="0">
                <a:solidFill>
                  <a:srgbClr val="454545"/>
                </a:solidFill>
                <a:ea typeface="Pretendard Medium"/>
              </a:rPr>
              <a:t>, </a:t>
            </a:r>
            <a:r>
              <a:rPr lang="ko-KR" altLang="en-US" sz="2000" dirty="0">
                <a:solidFill>
                  <a:srgbClr val="454545"/>
                </a:solidFill>
                <a:ea typeface="Pretendard Medium"/>
              </a:rPr>
              <a:t>나이</a:t>
            </a:r>
            <a:r>
              <a:rPr lang="en-US" altLang="ko-KR" sz="2000" dirty="0">
                <a:solidFill>
                  <a:srgbClr val="454545"/>
                </a:solidFill>
                <a:ea typeface="Pretendard Medium"/>
              </a:rPr>
              <a:t>, </a:t>
            </a:r>
            <a:r>
              <a:rPr lang="ko-KR" altLang="en-US" sz="2000" dirty="0">
                <a:solidFill>
                  <a:srgbClr val="454545"/>
                </a:solidFill>
                <a:ea typeface="Pretendard Medium"/>
              </a:rPr>
              <a:t>전화번호</a:t>
            </a:r>
            <a:r>
              <a:rPr lang="en-US" altLang="ko-KR" sz="2000" dirty="0">
                <a:solidFill>
                  <a:srgbClr val="454545"/>
                </a:solidFill>
                <a:ea typeface="Pretendard Medium"/>
              </a:rPr>
              <a:t>, </a:t>
            </a:r>
            <a:r>
              <a:rPr lang="ko-KR" altLang="en-US" sz="2000" dirty="0">
                <a:solidFill>
                  <a:srgbClr val="454545"/>
                </a:solidFill>
                <a:ea typeface="Pretendard Medium"/>
              </a:rPr>
              <a:t>성별 체크 가능  </a:t>
            </a:r>
            <a:r>
              <a:rPr lang="en-US" altLang="ko-KR" sz="2000" dirty="0">
                <a:solidFill>
                  <a:srgbClr val="454545"/>
                </a:solidFill>
                <a:ea typeface="Pretendard Medium"/>
              </a:rPr>
              <a:t> </a:t>
            </a:r>
            <a:endParaRPr lang="ko-KR" sz="2000" dirty="0">
              <a:solidFill>
                <a:srgbClr val="454545"/>
              </a:solidFill>
              <a:ea typeface="Pretendard Medium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2192000" y="3060700"/>
            <a:ext cx="47625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r>
              <a:rPr lang="ko-KR" altLang="en-US" sz="2000" dirty="0">
                <a:solidFill>
                  <a:srgbClr val="454545"/>
                </a:solidFill>
                <a:ea typeface="Pretendard Medium"/>
              </a:rPr>
              <a:t>이메일 중복 확인</a:t>
            </a:r>
            <a:r>
              <a:rPr lang="en-US" altLang="ko-KR" sz="2000" dirty="0">
                <a:solidFill>
                  <a:srgbClr val="454545"/>
                </a:solidFill>
                <a:ea typeface="Pretendard Medium"/>
              </a:rPr>
              <a:t>, </a:t>
            </a:r>
            <a:r>
              <a:rPr lang="ko-KR" altLang="en-US" sz="2000" dirty="0">
                <a:solidFill>
                  <a:srgbClr val="454545"/>
                </a:solidFill>
                <a:ea typeface="Pretendard Medium"/>
              </a:rPr>
              <a:t>비밀번호 일치 불일치</a:t>
            </a:r>
            <a:endParaRPr lang="ko-KR" sz="2000" b="0" i="0" u="none" strike="noStrike" dirty="0">
              <a:solidFill>
                <a:srgbClr val="454545"/>
              </a:solidFill>
              <a:ea typeface="Pretendard Medium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219200" y="4000500"/>
            <a:ext cx="41910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r>
              <a:rPr lang="ko-KR" altLang="en-US" sz="2000" dirty="0">
                <a:solidFill>
                  <a:srgbClr val="454545"/>
                </a:solidFill>
                <a:ea typeface="Pretendard Medium"/>
              </a:rPr>
              <a:t>로그인</a:t>
            </a:r>
            <a:endParaRPr lang="ko-KR" sz="2000" b="0" i="0" u="none" strike="noStrike" dirty="0">
              <a:solidFill>
                <a:srgbClr val="454545"/>
              </a:solidFill>
              <a:ea typeface="Pretendard Medium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6502400" y="3819585"/>
            <a:ext cx="44958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r>
              <a:rPr lang="ko-KR" altLang="en-US" sz="2000" dirty="0">
                <a:solidFill>
                  <a:srgbClr val="454545"/>
                </a:solidFill>
                <a:ea typeface="Pretendard Medium"/>
              </a:rPr>
              <a:t>아이디</a:t>
            </a:r>
            <a:r>
              <a:rPr lang="en-US" altLang="ko-KR" sz="2000" dirty="0">
                <a:solidFill>
                  <a:srgbClr val="454545"/>
                </a:solidFill>
                <a:ea typeface="Pretendard Medium"/>
              </a:rPr>
              <a:t>, </a:t>
            </a:r>
            <a:r>
              <a:rPr lang="ko-KR" altLang="en-US" sz="2000" dirty="0">
                <a:solidFill>
                  <a:srgbClr val="454545"/>
                </a:solidFill>
                <a:ea typeface="Pretendard Medium"/>
              </a:rPr>
              <a:t>비밀번호</a:t>
            </a:r>
            <a:r>
              <a:rPr lang="en-US" altLang="ko-KR" sz="2000" dirty="0">
                <a:solidFill>
                  <a:srgbClr val="454545"/>
                </a:solidFill>
                <a:ea typeface="Pretendard Medium"/>
              </a:rPr>
              <a:t> </a:t>
            </a:r>
            <a:r>
              <a:rPr lang="ko-KR" altLang="en-US" sz="2000" dirty="0">
                <a:solidFill>
                  <a:srgbClr val="454545"/>
                </a:solidFill>
                <a:ea typeface="Pretendard Medium"/>
              </a:rPr>
              <a:t>기입</a:t>
            </a:r>
            <a:r>
              <a:rPr lang="en-US" altLang="ko-KR" sz="2000" dirty="0">
                <a:solidFill>
                  <a:srgbClr val="454545"/>
                </a:solidFill>
                <a:ea typeface="Pretendard Medium"/>
              </a:rPr>
              <a:t>  </a:t>
            </a:r>
          </a:p>
          <a:p>
            <a:pPr lvl="0" algn="ctr">
              <a:lnSpc>
                <a:spcPct val="124499"/>
              </a:lnSpc>
            </a:pPr>
            <a:r>
              <a:rPr lang="ko-KR" altLang="en-US" sz="2000" b="0" i="0" u="none" strike="noStrike" dirty="0">
                <a:solidFill>
                  <a:srgbClr val="454545"/>
                </a:solidFill>
                <a:latin typeface="Pretendard Medium"/>
                <a:ea typeface="Pretendard Medium"/>
              </a:rPr>
              <a:t>회원가입 링크 추가 </a:t>
            </a:r>
            <a:endParaRPr lang="ko-KR" sz="2000" b="0" i="0" u="none" strike="noStrike" dirty="0">
              <a:solidFill>
                <a:srgbClr val="454545"/>
              </a:solidFill>
              <a:ea typeface="Pretendard Medium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2192000" y="3828930"/>
            <a:ext cx="47625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r>
              <a:rPr lang="ko-KR" altLang="en-US" sz="2000" b="0" i="0" u="none" strike="noStrike" dirty="0">
                <a:solidFill>
                  <a:srgbClr val="454545"/>
                </a:solidFill>
                <a:ea typeface="Pretendard Medium"/>
              </a:rPr>
              <a:t>로그인 후</a:t>
            </a:r>
            <a:r>
              <a:rPr lang="en-US" altLang="ko-KR" sz="2000" b="0" i="0" u="none" strike="noStrike" dirty="0">
                <a:solidFill>
                  <a:srgbClr val="454545"/>
                </a:solidFill>
                <a:ea typeface="Pretendard Medium"/>
              </a:rPr>
              <a:t>, </a:t>
            </a:r>
            <a:r>
              <a:rPr lang="ko-KR" altLang="en-US" sz="2000" b="0" i="0" u="none" strike="noStrike" dirty="0">
                <a:solidFill>
                  <a:srgbClr val="454545"/>
                </a:solidFill>
                <a:ea typeface="Pretendard Medium"/>
              </a:rPr>
              <a:t>로그아웃 활성화</a:t>
            </a:r>
            <a:r>
              <a:rPr lang="en-US" altLang="ko-KR" sz="2000" b="0" i="0" u="none" strike="noStrike" dirty="0">
                <a:solidFill>
                  <a:srgbClr val="454545"/>
                </a:solidFill>
                <a:ea typeface="Pretendard Medium"/>
              </a:rPr>
              <a:t>, </a:t>
            </a:r>
            <a:r>
              <a:rPr lang="ko-KR" altLang="en-US" sz="2000" b="0" i="0" u="none" strike="noStrike" dirty="0">
                <a:solidFill>
                  <a:srgbClr val="454545"/>
                </a:solidFill>
                <a:ea typeface="Pretendard Medium"/>
              </a:rPr>
              <a:t>최근 예약한 내역</a:t>
            </a:r>
            <a:r>
              <a:rPr lang="en-US" altLang="ko-KR" sz="2000" b="0" i="0" u="none" strike="noStrike" dirty="0">
                <a:solidFill>
                  <a:srgbClr val="454545"/>
                </a:solidFill>
                <a:ea typeface="Pretendard Medium"/>
              </a:rPr>
              <a:t>, </a:t>
            </a:r>
            <a:r>
              <a:rPr lang="ko-KR" altLang="en-US" sz="2000" b="0" i="0" u="none" strike="noStrike" dirty="0">
                <a:solidFill>
                  <a:srgbClr val="454545"/>
                </a:solidFill>
                <a:ea typeface="Pretendard Medium"/>
              </a:rPr>
              <a:t>주변 맛집 </a:t>
            </a:r>
            <a:r>
              <a:rPr lang="en-US" altLang="ko-KR" sz="2000" b="0" i="0" u="none" strike="noStrike" dirty="0">
                <a:solidFill>
                  <a:srgbClr val="454545"/>
                </a:solidFill>
                <a:ea typeface="Pretendard Medium"/>
              </a:rPr>
              <a:t>,  </a:t>
            </a:r>
            <a:r>
              <a:rPr lang="ko-KR" altLang="en-US" sz="2000" b="0" i="0" u="none" strike="noStrike" dirty="0">
                <a:solidFill>
                  <a:srgbClr val="454545"/>
                </a:solidFill>
                <a:ea typeface="Pretendard Medium"/>
              </a:rPr>
              <a:t>유효성 검사</a:t>
            </a:r>
            <a:endParaRPr lang="ko-KR" sz="2000" b="0" i="0" u="none" strike="noStrike" dirty="0">
              <a:solidFill>
                <a:srgbClr val="454545"/>
              </a:solidFill>
              <a:ea typeface="Pretendard Medium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219200" y="4965700"/>
            <a:ext cx="41910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r>
              <a:rPr lang="ko-KR" altLang="en-US" sz="2000" dirty="0">
                <a:solidFill>
                  <a:srgbClr val="454545"/>
                </a:solidFill>
                <a:ea typeface="Pretendard Medium"/>
              </a:rPr>
              <a:t>회원</a:t>
            </a:r>
            <a:endParaRPr lang="ko-KR" sz="2000" b="0" i="0" u="none" strike="noStrike" dirty="0">
              <a:solidFill>
                <a:srgbClr val="454545"/>
              </a:solidFill>
              <a:ea typeface="Pretendard Medium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6502400" y="5016500"/>
            <a:ext cx="44958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r>
              <a:rPr lang="ko-KR" altLang="en-US" sz="2000" dirty="0">
                <a:solidFill>
                  <a:srgbClr val="454545"/>
                </a:solidFill>
                <a:ea typeface="Pretendard Medium"/>
              </a:rPr>
              <a:t>원하는 가게 즐겨 찾기 추가</a:t>
            </a:r>
            <a:endParaRPr lang="ko-KR" sz="2000" dirty="0">
              <a:solidFill>
                <a:srgbClr val="454545"/>
              </a:solidFill>
              <a:ea typeface="Pretendard Medium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2192000" y="5035669"/>
            <a:ext cx="47625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r>
              <a:rPr lang="ko-KR" altLang="en-US" sz="2000" dirty="0">
                <a:solidFill>
                  <a:srgbClr val="454545"/>
                </a:solidFill>
                <a:ea typeface="Pretendard Medium"/>
              </a:rPr>
              <a:t>수정 유효성 검사 </a:t>
            </a:r>
            <a:endParaRPr lang="ko-KR" sz="2000" b="0" i="0" u="none" strike="noStrike" dirty="0">
              <a:solidFill>
                <a:srgbClr val="454545"/>
              </a:solidFill>
              <a:ea typeface="Pretendard Medium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219200" y="5918200"/>
            <a:ext cx="41910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r>
              <a:rPr lang="ko-KR" altLang="en-US" sz="2000" dirty="0">
                <a:solidFill>
                  <a:srgbClr val="454545"/>
                </a:solidFill>
                <a:ea typeface="Pretendard Medium"/>
              </a:rPr>
              <a:t>리뷰 게시판</a:t>
            </a:r>
            <a:endParaRPr lang="ko-KR" sz="2000" b="0" i="0" u="none" strike="noStrike" dirty="0">
              <a:solidFill>
                <a:srgbClr val="454545"/>
              </a:solidFill>
              <a:ea typeface="Pretendard Medium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6606397" y="5939406"/>
            <a:ext cx="44958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r>
              <a:rPr lang="ko-KR" altLang="en-US" sz="2000" dirty="0">
                <a:solidFill>
                  <a:srgbClr val="454545"/>
                </a:solidFill>
                <a:ea typeface="Pretendard Medium"/>
              </a:rPr>
              <a:t>읽기</a:t>
            </a:r>
            <a:r>
              <a:rPr lang="en-US" altLang="ko-KR" sz="2000" dirty="0">
                <a:solidFill>
                  <a:srgbClr val="454545"/>
                </a:solidFill>
                <a:ea typeface="Pretendard Medium"/>
              </a:rPr>
              <a:t>, </a:t>
            </a:r>
            <a:r>
              <a:rPr lang="ko-KR" altLang="en-US" sz="2000" dirty="0">
                <a:solidFill>
                  <a:srgbClr val="454545"/>
                </a:solidFill>
                <a:ea typeface="Pretendard Medium"/>
              </a:rPr>
              <a:t>수정</a:t>
            </a:r>
            <a:r>
              <a:rPr lang="en-US" altLang="ko-KR" sz="2000" dirty="0">
                <a:solidFill>
                  <a:srgbClr val="454545"/>
                </a:solidFill>
                <a:ea typeface="Pretendard Medium"/>
              </a:rPr>
              <a:t>, </a:t>
            </a:r>
            <a:r>
              <a:rPr lang="ko-KR" altLang="en-US" sz="2000" dirty="0">
                <a:solidFill>
                  <a:srgbClr val="454545"/>
                </a:solidFill>
                <a:ea typeface="Pretendard Medium"/>
              </a:rPr>
              <a:t>관리기능</a:t>
            </a:r>
            <a:endParaRPr lang="ko-KR" sz="2000" dirty="0">
              <a:solidFill>
                <a:srgbClr val="454545"/>
              </a:solidFill>
              <a:ea typeface="Pretendard Medium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12192000" y="5918200"/>
            <a:ext cx="47625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r>
              <a:rPr lang="ko-KR" altLang="en-US" sz="2000" dirty="0">
                <a:solidFill>
                  <a:srgbClr val="454545"/>
                </a:solidFill>
                <a:ea typeface="Pretendard Medium"/>
              </a:rPr>
              <a:t>비동기 방식 게시판</a:t>
            </a:r>
            <a:endParaRPr lang="ko-KR" sz="2000" b="0" i="0" u="none" strike="noStrike" dirty="0">
              <a:solidFill>
                <a:srgbClr val="454545"/>
              </a:solidFill>
              <a:ea typeface="Pretendard Medium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1219200" y="6870700"/>
            <a:ext cx="41910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r>
              <a:rPr lang="ko-KR" altLang="en-US" sz="2000" dirty="0">
                <a:solidFill>
                  <a:srgbClr val="454545"/>
                </a:solidFill>
                <a:ea typeface="Pretendard Medium"/>
              </a:rPr>
              <a:t>메인 </a:t>
            </a:r>
            <a:endParaRPr lang="ko-KR" sz="2000" b="0" i="0" u="none" strike="noStrike" dirty="0">
              <a:solidFill>
                <a:srgbClr val="454545"/>
              </a:solidFill>
              <a:ea typeface="Pretendard Medium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6606397" y="6753285"/>
            <a:ext cx="44958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r>
              <a:rPr lang="ko-KR" altLang="en-US" sz="2000" dirty="0">
                <a:solidFill>
                  <a:srgbClr val="454545"/>
                </a:solidFill>
                <a:ea typeface="Pretendard Medium"/>
              </a:rPr>
              <a:t>홈페이지 최 상단 슬라이딩 </a:t>
            </a:r>
            <a:r>
              <a:rPr lang="ko-KR" altLang="en-US" sz="2000" dirty="0" err="1">
                <a:solidFill>
                  <a:srgbClr val="454545"/>
                </a:solidFill>
                <a:ea typeface="Pretendard Medium"/>
              </a:rPr>
              <a:t>베너와</a:t>
            </a:r>
            <a:r>
              <a:rPr lang="ko-KR" altLang="en-US" sz="2000" dirty="0">
                <a:solidFill>
                  <a:srgbClr val="454545"/>
                </a:solidFill>
                <a:ea typeface="Pretendard Medium"/>
              </a:rPr>
              <a:t> </a:t>
            </a:r>
            <a:endParaRPr lang="en-US" altLang="ko-KR" sz="2000" dirty="0">
              <a:solidFill>
                <a:srgbClr val="454545"/>
              </a:solidFill>
              <a:ea typeface="Pretendard Medium"/>
            </a:endParaRPr>
          </a:p>
          <a:p>
            <a:pPr lvl="0" algn="ctr">
              <a:lnSpc>
                <a:spcPct val="124499"/>
              </a:lnSpc>
            </a:pPr>
            <a:r>
              <a:rPr lang="ko-KR" altLang="en-US" sz="2000" dirty="0">
                <a:solidFill>
                  <a:srgbClr val="454545"/>
                </a:solidFill>
                <a:ea typeface="Pretendard Medium"/>
              </a:rPr>
              <a:t>편리한 기능버튼 추가 </a:t>
            </a:r>
            <a:endParaRPr lang="ko-KR" sz="2000" dirty="0">
              <a:solidFill>
                <a:srgbClr val="454545"/>
              </a:solidFill>
              <a:ea typeface="Pretendard Medium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12192000" y="6870700"/>
            <a:ext cx="47625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r>
              <a:rPr lang="ko-KR" altLang="en-US" sz="2000" b="0" i="0" u="none" strike="noStrike" dirty="0">
                <a:solidFill>
                  <a:srgbClr val="454545"/>
                </a:solidFill>
                <a:ea typeface="Pretendard Medium"/>
              </a:rPr>
              <a:t>사진 슬라이드 구현</a:t>
            </a:r>
            <a:r>
              <a:rPr lang="en-US" altLang="ko-KR" sz="2000" b="0" i="0" u="none" strike="noStrike" dirty="0">
                <a:solidFill>
                  <a:srgbClr val="454545"/>
                </a:solidFill>
                <a:ea typeface="Pretendard Medium"/>
              </a:rPr>
              <a:t>, </a:t>
            </a:r>
            <a:r>
              <a:rPr lang="ko-KR" altLang="en-US" sz="2000" b="0" i="0" u="none" strike="noStrike" dirty="0">
                <a:solidFill>
                  <a:srgbClr val="454545"/>
                </a:solidFill>
                <a:ea typeface="Pretendard Medium"/>
              </a:rPr>
              <a:t>버튼 아이콘  다양성</a:t>
            </a:r>
            <a:endParaRPr lang="ko-KR" sz="2000" b="0" i="0" u="none" strike="noStrike" dirty="0">
              <a:solidFill>
                <a:srgbClr val="454545"/>
              </a:solidFill>
              <a:ea typeface="Pretendard Medium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1219200" y="7835900"/>
            <a:ext cx="41910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r>
              <a:rPr lang="ko-KR" altLang="en-US" sz="2000" dirty="0" err="1">
                <a:solidFill>
                  <a:srgbClr val="454545"/>
                </a:solidFill>
                <a:ea typeface="Pretendard Medium"/>
              </a:rPr>
              <a:t>페이징</a:t>
            </a:r>
            <a:endParaRPr lang="ko-KR" sz="2000" b="0" i="0" u="none" strike="noStrike" dirty="0">
              <a:solidFill>
                <a:srgbClr val="454545"/>
              </a:solidFill>
              <a:ea typeface="Pretendard Medium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6589144" y="7861300"/>
            <a:ext cx="44958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r>
              <a:rPr lang="ko-KR" altLang="en-US" sz="2000" dirty="0">
                <a:solidFill>
                  <a:srgbClr val="454545"/>
                </a:solidFill>
                <a:ea typeface="Pretendard Medium"/>
              </a:rPr>
              <a:t>목차와 테마 별로 구성되어있는 페이지</a:t>
            </a:r>
            <a:endParaRPr lang="ko-KR" sz="2000" dirty="0">
              <a:solidFill>
                <a:srgbClr val="454545"/>
              </a:solidFill>
              <a:ea typeface="Pretendard Medium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12192000" y="7733821"/>
            <a:ext cx="47625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r>
              <a:rPr lang="ko-KR" altLang="en-US" sz="2000" dirty="0">
                <a:solidFill>
                  <a:srgbClr val="454545"/>
                </a:solidFill>
                <a:ea typeface="Pretendard Medium"/>
              </a:rPr>
              <a:t>카테고리 위치 고정 후 비동기 방식 리스트 </a:t>
            </a:r>
            <a:r>
              <a:rPr lang="ko-KR" altLang="en-US" sz="2000" dirty="0" err="1">
                <a:solidFill>
                  <a:srgbClr val="454545"/>
                </a:solidFill>
                <a:ea typeface="Pretendard Medium"/>
              </a:rPr>
              <a:t>셋업</a:t>
            </a:r>
            <a:endParaRPr lang="en-US" altLang="ko-KR" sz="2000" dirty="0">
              <a:solidFill>
                <a:srgbClr val="454545"/>
              </a:solidFill>
              <a:ea typeface="Pretendard Medium"/>
            </a:endParaRPr>
          </a:p>
          <a:p>
            <a:pPr lvl="0" algn="ctr">
              <a:lnSpc>
                <a:spcPct val="124499"/>
              </a:lnSpc>
            </a:pPr>
            <a:r>
              <a:rPr lang="en-US" altLang="ko-KR" sz="2000" b="1" dirty="0">
                <a:solidFill>
                  <a:srgbClr val="454545"/>
                </a:solidFill>
                <a:ea typeface="Pretendard Medium"/>
              </a:rPr>
              <a:t>Ai</a:t>
            </a:r>
            <a:r>
              <a:rPr lang="en-US" altLang="ko-KR" sz="2000" dirty="0">
                <a:solidFill>
                  <a:srgbClr val="454545"/>
                </a:solidFill>
                <a:ea typeface="Pretendard Medium"/>
              </a:rPr>
              <a:t> </a:t>
            </a:r>
            <a:r>
              <a:rPr lang="ko-KR" altLang="en-US" sz="2000" dirty="0">
                <a:solidFill>
                  <a:srgbClr val="454545"/>
                </a:solidFill>
                <a:ea typeface="Pretendard Medium"/>
              </a:rPr>
              <a:t>추천</a:t>
            </a:r>
            <a:r>
              <a:rPr lang="en-US" altLang="ko-KR" sz="2000" dirty="0">
                <a:solidFill>
                  <a:srgbClr val="454545"/>
                </a:solidFill>
                <a:ea typeface="Pretendard Medium"/>
              </a:rPr>
              <a:t> </a:t>
            </a:r>
            <a:r>
              <a:rPr lang="ko-KR" altLang="en-US" sz="2000" dirty="0">
                <a:solidFill>
                  <a:srgbClr val="454545"/>
                </a:solidFill>
                <a:ea typeface="Pretendard Medium"/>
              </a:rPr>
              <a:t>아이콘 구현 </a:t>
            </a:r>
            <a:endParaRPr lang="ko-KR" sz="2000" b="0" i="0" u="none" strike="noStrike" dirty="0">
              <a:solidFill>
                <a:srgbClr val="454545"/>
              </a:solidFill>
              <a:ea typeface="Pretendard Medium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1219200" y="8711002"/>
            <a:ext cx="41910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r>
              <a:rPr lang="ko-KR" altLang="en-US" sz="2000" dirty="0">
                <a:solidFill>
                  <a:srgbClr val="454545"/>
                </a:solidFill>
                <a:ea typeface="Pretendard Medium"/>
              </a:rPr>
              <a:t>예약 상세 </a:t>
            </a:r>
            <a:endParaRPr lang="ko-KR" sz="2000" b="0" i="0" u="none" strike="noStrike" dirty="0">
              <a:solidFill>
                <a:srgbClr val="454545"/>
              </a:solidFill>
              <a:ea typeface="Pretendard Medium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6606397" y="8701657"/>
            <a:ext cx="44958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r>
              <a:rPr lang="ko-KR" altLang="en-US" sz="2000" dirty="0">
                <a:solidFill>
                  <a:srgbClr val="454545"/>
                </a:solidFill>
                <a:ea typeface="Pretendard Medium"/>
              </a:rPr>
              <a:t>나의 예약 보기 페이지</a:t>
            </a:r>
            <a:endParaRPr lang="en-US" altLang="ko-KR" sz="2000" dirty="0">
              <a:solidFill>
                <a:srgbClr val="454545"/>
              </a:solidFill>
              <a:ea typeface="Pretendard Medium"/>
            </a:endParaRPr>
          </a:p>
          <a:p>
            <a:pPr lvl="0" algn="ctr">
              <a:lnSpc>
                <a:spcPct val="124499"/>
              </a:lnSpc>
            </a:pPr>
            <a:endParaRPr lang="ko-KR" sz="2000" b="0" i="0" u="none" strike="noStrike" dirty="0">
              <a:solidFill>
                <a:srgbClr val="454545"/>
              </a:solidFill>
              <a:ea typeface="Pretendard Medium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12192000" y="8775700"/>
            <a:ext cx="47625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r>
              <a:rPr lang="ko-KR" altLang="en-US" sz="2000" dirty="0">
                <a:solidFill>
                  <a:srgbClr val="454545"/>
                </a:solidFill>
                <a:ea typeface="Pretendard Medium"/>
              </a:rPr>
              <a:t>사용자가 선호하는 가게를 북 마크 할 수 있는 기능 구현</a:t>
            </a:r>
            <a:endParaRPr lang="ko-KR" sz="2000" b="0" i="0" u="none" strike="noStrike" dirty="0">
              <a:solidFill>
                <a:srgbClr val="454545"/>
              </a:solidFill>
              <a:ea typeface="Pretendard Medium"/>
            </a:endParaRPr>
          </a:p>
        </p:txBody>
      </p:sp>
      <p:sp>
        <p:nvSpPr>
          <p:cNvPr id="35" name="TextBox 35"/>
          <p:cNvSpPr txBox="1"/>
          <p:nvPr/>
        </p:nvSpPr>
        <p:spPr>
          <a:xfrm>
            <a:off x="1092200" y="584200"/>
            <a:ext cx="35433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1600" b="0" i="0" u="none" strike="noStrike" dirty="0">
                <a:solidFill>
                  <a:srgbClr val="A92C0C"/>
                </a:solidFill>
                <a:latin typeface="Roboto Light"/>
              </a:rPr>
              <a:t>Public Institution Business Plan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4109700" y="584200"/>
            <a:ext cx="30861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altLang="ko-KR" sz="1600" dirty="0">
                <a:solidFill>
                  <a:srgbClr val="A92C0C"/>
                </a:solidFill>
                <a:latin typeface="Roboto Light"/>
              </a:rPr>
              <a:t>AOR company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8216900" y="584200"/>
            <a:ext cx="18669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altLang="ko-KR" sz="1600" dirty="0">
                <a:solidFill>
                  <a:srgbClr val="A92C0C"/>
                </a:solidFill>
                <a:latin typeface="Roboto Medium"/>
              </a:rPr>
              <a:t>AOR</a:t>
            </a:r>
          </a:p>
        </p:txBody>
      </p:sp>
    </p:spTree>
  </p:cSld>
  <p:clrMapOvr>
    <a:masterClrMapping/>
  </p:clrMapOvr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500723" y="994539"/>
            <a:ext cx="13286555" cy="4148960"/>
          </a:xfrm>
          <a:prstGeom prst="rect">
            <a:avLst/>
          </a:prstGeom>
        </p:spPr>
      </p:pic>
      <p:sp>
        <p:nvSpPr>
          <p:cNvPr id="3" name=""/>
          <p:cNvSpPr txBox="1"/>
          <p:nvPr/>
        </p:nvSpPr>
        <p:spPr>
          <a:xfrm>
            <a:off x="7924802" y="6819900"/>
            <a:ext cx="9906000" cy="282702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/>
              <a:t>&lt;script&gt;</a:t>
            </a:r>
            <a:endParaRPr lang="en-US" altLang="en-US"/>
          </a:p>
          <a:p>
            <a:pPr>
              <a:defRPr/>
            </a:pPr>
            <a:r>
              <a:rPr lang="ko-KR" altLang="en-US"/>
              <a:t>	// 날짜 선택 시 오늘 이전 날짜 선택 제한</a:t>
            </a:r>
            <a:endParaRPr lang="ko-KR" altLang="en-US"/>
          </a:p>
          <a:p>
            <a:pPr>
              <a:defRPr/>
            </a:pPr>
            <a:r>
              <a:rPr lang="ko-KR" altLang="en-US"/>
              <a:t>                 </a:t>
            </a:r>
            <a:r>
              <a:rPr lang="en-US" altLang="en-US"/>
              <a:t>const dateInput = document.getElementById('date');</a:t>
            </a:r>
            <a:endParaRPr lang="en-US" altLang="en-US"/>
          </a:p>
          <a:p>
            <a:pPr>
              <a:defRPr/>
            </a:pPr>
            <a:r>
              <a:rPr lang="en-US" altLang="en-US"/>
              <a:t>	const today = new Date().toISOString().split('T')[0];</a:t>
            </a:r>
            <a:endParaRPr lang="en-US" altLang="en-US"/>
          </a:p>
          <a:p>
            <a:pPr>
              <a:defRPr/>
            </a:pPr>
            <a:r>
              <a:rPr lang="en-US" altLang="en-US"/>
              <a:t>	dateInput.setAttribute('min', today);</a:t>
            </a:r>
            <a:endParaRPr lang="en-US" altLang="en-US"/>
          </a:p>
          <a:p>
            <a:pPr>
              <a:defRPr/>
            </a:pPr>
            <a:endParaRPr lang="en-US" altLang="en-US"/>
          </a:p>
          <a:p>
            <a:pPr>
              <a:defRPr/>
            </a:pPr>
            <a:r>
              <a:rPr lang="en-US" altLang="en-US"/>
              <a:t>	window.addEventListener('load', function() {</a:t>
            </a:r>
            <a:endParaRPr lang="en-US" altLang="en-US"/>
          </a:p>
          <a:p>
            <a:pPr>
              <a:defRPr/>
            </a:pPr>
            <a:r>
              <a:rPr lang="en-US" altLang="en-US"/>
              <a:t>		var locationSelect = document.getElementById('location');</a:t>
            </a:r>
            <a:endParaRPr lang="en-US" altLang="en-US"/>
          </a:p>
          <a:p>
            <a:pPr>
              <a:defRPr/>
            </a:pPr>
            <a:r>
              <a:rPr lang="en-US" altLang="en-US"/>
              <a:t>		var subLocationSelect = document.getElementById('sub-location-select');</a:t>
            </a:r>
            <a:endParaRPr lang="en-US" altLang="en-US"/>
          </a:p>
          <a:p>
            <a:pPr>
              <a:defRPr/>
            </a:pPr>
            <a:endParaRPr lang="en-US" altLang="en-US"/>
          </a:p>
        </p:txBody>
      </p:sp>
      <p:sp>
        <p:nvSpPr>
          <p:cNvPr id="4" name=""/>
          <p:cNvSpPr txBox="1"/>
          <p:nvPr/>
        </p:nvSpPr>
        <p:spPr>
          <a:xfrm>
            <a:off x="0" y="5143500"/>
            <a:ext cx="14763750" cy="1733549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en-US"/>
              <a:t>	&lt;!-- </a:t>
            </a:r>
            <a:r>
              <a:rPr lang="en-US" altLang="en-US" b="1"/>
              <a:t>스토어 리스트</a:t>
            </a:r>
            <a:r>
              <a:rPr lang="en-US" altLang="en-US"/>
              <a:t> --&gt;</a:t>
            </a:r>
            <a:endParaRPr lang="en-US" altLang="en-US"/>
          </a:p>
          <a:p>
            <a:pPr>
              <a:defRPr/>
            </a:pPr>
            <a:r>
              <a:rPr lang="en-US" altLang="en-US"/>
              <a:t>	onerror="this.onerror=null; this.src='/resources/images/default.jpg'"&gt;</a:t>
            </a:r>
            <a:endParaRPr lang="en-US" altLang="en-US"/>
          </a:p>
          <a:p>
            <a:pPr>
              <a:defRPr/>
            </a:pPr>
            <a:r>
              <a:rPr lang="en-US" altLang="en-US"/>
              <a:t>		&lt;/c:when&gt;</a:t>
            </a:r>
            <a:endParaRPr lang="en-US" altLang="en-US"/>
          </a:p>
          <a:p>
            <a:pPr>
              <a:defRPr/>
            </a:pPr>
            <a:r>
              <a:rPr lang="en-US" altLang="en-US"/>
              <a:t>		&lt;c:otherwise&gt;</a:t>
            </a:r>
            <a:endParaRPr lang="en-US" altLang="en-US"/>
          </a:p>
          <a:p>
            <a:pPr>
              <a:defRPr/>
            </a:pPr>
            <a:r>
              <a:rPr lang="en-US" altLang="en-US"/>
              <a:t>			&lt;img src="/resources/image/default.jpg" alt="default"&gt;</a:t>
            </a:r>
            <a:endParaRPr lang="en-US" altLang="en-US"/>
          </a:p>
          <a:p>
            <a:pPr>
              <a:defRPr/>
            </a:pPr>
            <a:r>
              <a:rPr lang="en-US" altLang="en-US"/>
              <a:t>					</a:t>
            </a:r>
            <a:endParaRPr lang="en-US" altLang="en-US"/>
          </a:p>
        </p:txBody>
      </p:sp>
      <p:cxnSp>
        <p:nvCxnSpPr>
          <p:cNvPr id="9" name=""/>
          <p:cNvCxnSpPr>
            <a:stCxn id="2" idx="1"/>
          </p:cNvCxnSpPr>
          <p:nvPr/>
        </p:nvCxnSpPr>
        <p:spPr>
          <a:xfrm rot="10800000" flipV="1">
            <a:off x="1142971" y="3069020"/>
            <a:ext cx="1357751" cy="1845880"/>
          </a:xfrm>
          <a:prstGeom prst="curved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"/>
          <p:cNvCxnSpPr/>
          <p:nvPr/>
        </p:nvCxnSpPr>
        <p:spPr>
          <a:xfrm rot="16200000" flipH="1">
            <a:off x="8115300" y="4762500"/>
            <a:ext cx="2057400" cy="1752600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602761" y="3314700"/>
            <a:ext cx="4007840" cy="1622892"/>
          </a:xfrm>
          <a:prstGeom prst="rect">
            <a:avLst/>
          </a:prstGeom>
        </p:spPr>
      </p:pic>
      <p:pic>
        <p:nvPicPr>
          <p:cNvPr id="4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447800" y="1333500"/>
            <a:ext cx="3266954" cy="1587612"/>
          </a:xfrm>
          <a:prstGeom prst="rect">
            <a:avLst/>
          </a:prstGeom>
        </p:spPr>
      </p:pic>
      <p:pic>
        <p:nvPicPr>
          <p:cNvPr id="6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041682" y="4974046"/>
            <a:ext cx="2758918" cy="1693453"/>
          </a:xfrm>
          <a:prstGeom prst="rect">
            <a:avLst/>
          </a:prstGeom>
        </p:spPr>
      </p:pic>
      <p:sp>
        <p:nvSpPr>
          <p:cNvPr id="7" name=""/>
          <p:cNvSpPr txBox="1"/>
          <p:nvPr/>
        </p:nvSpPr>
        <p:spPr>
          <a:xfrm>
            <a:off x="9524999" y="1409700"/>
            <a:ext cx="8229600" cy="6944678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en-US"/>
              <a:t>//지역 부가선택</a:t>
            </a:r>
            <a:endParaRPr lang="en-US" altLang="en-US"/>
          </a:p>
          <a:p>
            <a:pPr>
              <a:defRPr/>
            </a:pPr>
            <a:r>
              <a:rPr lang="en-US" altLang="en-US"/>
              <a:t>document</a:t>
            </a:r>
            <a:endParaRPr lang="en-US" altLang="en-US"/>
          </a:p>
          <a:p>
            <a:pPr>
              <a:defRPr/>
            </a:pPr>
            <a:r>
              <a:rPr lang="en-US" altLang="en-US"/>
              <a:t>	getElementById('location')</a:t>
            </a:r>
            <a:endParaRPr lang="en-US" altLang="en-US"/>
          </a:p>
          <a:p>
            <a:pPr>
              <a:defRPr/>
            </a:pPr>
            <a:r>
              <a:rPr lang="en-US" altLang="en-US"/>
              <a:t>	.addEventListener(</a:t>
            </a:r>
            <a:endParaRPr lang="en-US" altLang="en-US"/>
          </a:p>
          <a:p>
            <a:pPr>
              <a:defRPr/>
            </a:pPr>
            <a:r>
              <a:rPr lang="en-US" altLang="en-US"/>
              <a:t>		'change',</a:t>
            </a:r>
            <a:endParaRPr lang="en-US" altLang="en-US"/>
          </a:p>
          <a:p>
            <a:pPr>
              <a:defRPr/>
            </a:pPr>
            <a:r>
              <a:rPr lang="en-US" altLang="en-US"/>
              <a:t>		function() {</a:t>
            </a:r>
            <a:endParaRPr lang="en-US" altLang="en-US"/>
          </a:p>
          <a:p>
            <a:pPr>
              <a:defRPr/>
            </a:pPr>
            <a:r>
              <a:rPr lang="en-US" altLang="en-US"/>
              <a:t>			var subLocationSelect = document</a:t>
            </a:r>
            <a:endParaRPr lang="en-US" altLang="en-US"/>
          </a:p>
          <a:p>
            <a:pPr>
              <a:defRPr/>
            </a:pPr>
            <a:r>
              <a:rPr lang="en-US" altLang="en-US"/>
              <a:t>					.getElementById('sub-location-select');</a:t>
            </a:r>
            <a:endParaRPr lang="en-US" altLang="en-US"/>
          </a:p>
          <a:p>
            <a:pPr>
              <a:defRPr/>
            </a:pPr>
            <a:r>
              <a:rPr lang="en-US" altLang="en-US"/>
              <a:t>			subLocationSelect.innerHTML = "";</a:t>
            </a:r>
            <a:endParaRPr lang="en-US" altLang="en-US"/>
          </a:p>
          <a:p>
            <a:pPr>
              <a:defRPr/>
            </a:pPr>
            <a:r>
              <a:rPr lang="en-US" altLang="en-US"/>
              <a:t>			if (this.value === 'seoul') {</a:t>
            </a:r>
            <a:endParaRPr lang="en-US" altLang="en-US"/>
          </a:p>
          <a:p>
            <a:pPr>
              <a:defRPr/>
            </a:pPr>
            <a:r>
              <a:rPr lang="en-US" altLang="en-US"/>
              <a:t>				subLocationSelect.innerHTML = "&lt;option value='gangnam'&gt;강남&lt;/option&gt;&lt;option value='hongdae'&gt;홍대&lt;/option&gt;&lt;option value='itaewon'&gt;이태원&lt;/option&gt;";</a:t>
            </a:r>
            <a:endParaRPr lang="en-US" altLang="en-US"/>
          </a:p>
          <a:p>
            <a:pPr>
              <a:defRPr/>
            </a:pPr>
            <a:r>
              <a:rPr lang="en-US" altLang="en-US"/>
              <a:t>			} else if (this.value === 'gyeonggi') {</a:t>
            </a:r>
            <a:endParaRPr lang="en-US" altLang="en-US"/>
          </a:p>
          <a:p>
            <a:pPr>
              <a:defRPr/>
            </a:pPr>
            <a:r>
              <a:rPr lang="en-US" altLang="en-US"/>
              <a:t>				subLocationSelect.innerHTML = "&lt;option value='suwon'&gt;수원&lt;/option&gt;&lt;option value='bundang'&gt;분당&lt;/option&gt;&lt;option value='ilsan'&gt;일산&lt;/option&gt;";</a:t>
            </a:r>
            <a:endParaRPr lang="en-US" altLang="en-US"/>
          </a:p>
          <a:p>
            <a:pPr>
              <a:defRPr/>
            </a:pPr>
            <a:r>
              <a:rPr lang="en-US" altLang="en-US"/>
              <a:t>			} else {</a:t>
            </a:r>
            <a:endParaRPr lang="en-US" altLang="en-US"/>
          </a:p>
          <a:p>
            <a:pPr>
              <a:defRPr/>
            </a:pPr>
            <a:r>
              <a:rPr lang="en-US" altLang="en-US"/>
              <a:t>				subLocationSelect.innerHTML = "&lt;option value='chungcheong'&gt;충청도&lt;/option&gt;&lt;option value='gangwon'&gt;강원도&lt;/option&gt;&lt;option value='jeolla'&gt;전라도&lt;/option&gt;&lt;option value='gyeongsang'&gt;경상도&lt;/option&gt;&lt;option value='jeju'&gt;제주도&lt;/option&gt;";</a:t>
            </a:r>
            <a:endParaRPr lang="en-US" altLang="en-US"/>
          </a:p>
          <a:p>
            <a:pPr>
              <a:defRPr/>
            </a:pPr>
            <a:r>
              <a:rPr lang="en-US" altLang="en-US"/>
              <a:t>			}</a:t>
            </a:r>
            <a:endParaRPr lang="en-US" altLang="en-US"/>
          </a:p>
          <a:p>
            <a:pPr>
              <a:defRPr/>
            </a:pPr>
            <a:r>
              <a:rPr lang="en-US" altLang="en-US"/>
              <a:t>		});</a:t>
            </a:r>
            <a:endParaRPr lang="en-US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891249" y="876300"/>
            <a:ext cx="3671350" cy="1371600"/>
          </a:xfrm>
          <a:prstGeom prst="rect">
            <a:avLst/>
          </a:prstGeom>
        </p:spPr>
      </p:pic>
      <p:sp>
        <p:nvSpPr>
          <p:cNvPr id="3" name=""/>
          <p:cNvSpPr txBox="1"/>
          <p:nvPr/>
        </p:nvSpPr>
        <p:spPr>
          <a:xfrm>
            <a:off x="6096000" y="1489710"/>
            <a:ext cx="10687050" cy="64198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en-US"/>
              <a:t>&lt;label for="kids"&gt;아이 손님&lt;/label&gt; &lt;select id="kids" name="kids"&gt;</a:t>
            </a:r>
            <a:endParaRPr lang="en-US" altLang="en-US"/>
          </a:p>
          <a:p>
            <a:pPr>
              <a:defRPr/>
            </a:pPr>
            <a:r>
              <a:rPr lang="en-US" altLang="en-US"/>
              <a:t>		&lt;option value="none" selected&gt;</a:t>
            </a:r>
            <a:r>
              <a:rPr lang="en-US" altLang="en-US" b="1"/>
              <a:t>0명</a:t>
            </a:r>
            <a:r>
              <a:rPr lang="en-US" altLang="en-US"/>
              <a:t>&lt;/option&gt;</a:t>
            </a:r>
            <a:endParaRPr lang="en-US" altLang="en-US"/>
          </a:p>
        </p:txBody>
      </p:sp>
      <p:pic>
        <p:nvPicPr>
          <p:cNvPr id="4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21690" y="2786912"/>
            <a:ext cx="6588709" cy="908787"/>
          </a:xfrm>
          <a:prstGeom prst="rect">
            <a:avLst/>
          </a:prstGeom>
        </p:spPr>
      </p:pic>
      <p:sp>
        <p:nvSpPr>
          <p:cNvPr id="5" name=""/>
          <p:cNvSpPr txBox="1"/>
          <p:nvPr/>
        </p:nvSpPr>
        <p:spPr>
          <a:xfrm>
            <a:off x="5538787" y="3593781"/>
            <a:ext cx="13282613" cy="635318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en-US"/>
              <a:t>&lt;option value="more"&gt;기타&lt;/option&gt;</a:t>
            </a:r>
            <a:endParaRPr lang="en-US" altLang="en-US"/>
          </a:p>
          <a:p>
            <a:pPr>
              <a:defRPr/>
            </a:pPr>
            <a:r>
              <a:rPr lang="en-US" altLang="en-US"/>
              <a:t>	</a:t>
            </a:r>
            <a:r>
              <a:rPr lang="en-US" altLang="ko-KR"/>
              <a:t>&lt;</a:t>
            </a:r>
            <a:r>
              <a:rPr lang="en-US" altLang="en-US"/>
              <a:t>/select&gt; &lt;input type="text" id="custom-kids" name="custom-kids"</a:t>
            </a:r>
            <a:r>
              <a:rPr lang="ko-KR" altLang="en-US"/>
              <a:t> </a:t>
            </a:r>
            <a:r>
              <a:rPr lang="en-US" altLang="en-US"/>
              <a:t>placeholder="</a:t>
            </a:r>
            <a:r>
              <a:rPr lang="en-US" altLang="en-US" b="1"/>
              <a:t>추가 인원 입력</a:t>
            </a:r>
            <a:r>
              <a:rPr lang="en-US" altLang="en-US"/>
              <a:t>" style="display: none;"&gt;</a:t>
            </a:r>
            <a:endParaRPr lang="en-US" altLang="en-US"/>
          </a:p>
        </p:txBody>
      </p:sp>
      <p:sp>
        <p:nvSpPr>
          <p:cNvPr id="6" name=""/>
          <p:cNvSpPr txBox="1"/>
          <p:nvPr/>
        </p:nvSpPr>
        <p:spPr>
          <a:xfrm>
            <a:off x="4152897" y="5143500"/>
            <a:ext cx="13373102" cy="475774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en-US"/>
              <a:t>// 'custom-kids' 입력 필드에 숫자만 입력할 수 있도록 하고, 입력 시 "명"을 자동으로 붙임</a:t>
            </a:r>
            <a:endParaRPr lang="en-US" altLang="en-US"/>
          </a:p>
          <a:p>
            <a:pPr>
              <a:defRPr/>
            </a:pPr>
            <a:r>
              <a:rPr lang="en-US" altLang="en-US"/>
              <a:t>document.getElementById('custom-kids').addEventListener('input',</a:t>
            </a:r>
            <a:endParaRPr lang="en-US" altLang="en-US"/>
          </a:p>
          <a:p>
            <a:pPr>
              <a:defRPr/>
            </a:pPr>
            <a:r>
              <a:rPr lang="en-US" altLang="en-US"/>
              <a:t>		function(e) {</a:t>
            </a:r>
            <a:endParaRPr lang="en-US" altLang="en-US"/>
          </a:p>
          <a:p>
            <a:pPr>
              <a:defRPr/>
            </a:pPr>
            <a:r>
              <a:rPr lang="en-US" altLang="en-US"/>
              <a:t>			// 입력 값에서 "명"이 이미 붙어 있는지를 확인하고 제거</a:t>
            </a:r>
            <a:endParaRPr lang="en-US" altLang="en-US"/>
          </a:p>
          <a:p>
            <a:pPr>
              <a:defRPr/>
            </a:pPr>
            <a:r>
              <a:rPr lang="en-US" altLang="en-US"/>
              <a:t>			let value = e.target.value;</a:t>
            </a:r>
            <a:endParaRPr lang="en-US" altLang="en-US"/>
          </a:p>
          <a:p>
            <a:pPr>
              <a:defRPr/>
            </a:pPr>
            <a:r>
              <a:rPr lang="en-US" altLang="en-US"/>
              <a:t>			if (value.endsWith('명')) {</a:t>
            </a:r>
            <a:endParaRPr lang="en-US" altLang="en-US"/>
          </a:p>
          <a:p>
            <a:pPr>
              <a:defRPr/>
            </a:pPr>
            <a:r>
              <a:rPr lang="en-US" altLang="en-US"/>
              <a:t>				value = value.slice(0, -1);</a:t>
            </a:r>
            <a:endParaRPr lang="en-US" altLang="en-US"/>
          </a:p>
          <a:p>
            <a:pPr>
              <a:defRPr/>
            </a:pPr>
            <a:r>
              <a:rPr lang="en-US" altLang="en-US"/>
              <a:t>			}</a:t>
            </a:r>
            <a:endParaRPr lang="en-US" altLang="en-US"/>
          </a:p>
          <a:p>
            <a:pPr>
              <a:defRPr/>
            </a:pPr>
            <a:r>
              <a:rPr lang="en-US" altLang="en-US"/>
              <a:t>			// 입력 값 중 숫자가 아닌 모든 문자를 제거</a:t>
            </a:r>
            <a:endParaRPr lang="en-US" altLang="en-US"/>
          </a:p>
          <a:p>
            <a:pPr>
              <a:defRPr/>
            </a:pPr>
            <a:r>
              <a:rPr lang="en-US" altLang="en-US"/>
              <a:t>			value = value.replace(/\D/g, '');</a:t>
            </a:r>
            <a:endParaRPr lang="en-US" altLang="en-US"/>
          </a:p>
          <a:p>
            <a:pPr>
              <a:defRPr/>
            </a:pPr>
            <a:r>
              <a:rPr lang="en-US" altLang="en-US"/>
              <a:t>			// 숫자가 있을 경우에만 "명"을 붙여 입력 필드에 설정</a:t>
            </a:r>
            <a:endParaRPr lang="en-US" altLang="en-US"/>
          </a:p>
          <a:p>
            <a:pPr>
              <a:defRPr/>
            </a:pPr>
            <a:r>
              <a:rPr lang="en-US" altLang="en-US"/>
              <a:t>			if (value) {</a:t>
            </a:r>
            <a:endParaRPr lang="en-US" altLang="en-US"/>
          </a:p>
          <a:p>
            <a:pPr>
              <a:defRPr/>
            </a:pPr>
            <a:r>
              <a:rPr lang="en-US" altLang="en-US"/>
              <a:t>				e.target.value = value + '명';</a:t>
            </a:r>
            <a:endParaRPr lang="en-US" altLang="en-US"/>
          </a:p>
          <a:p>
            <a:pPr>
              <a:defRPr/>
            </a:pPr>
            <a:r>
              <a:rPr lang="en-US" altLang="en-US"/>
              <a:t>			} else {</a:t>
            </a:r>
            <a:endParaRPr lang="en-US" altLang="en-US"/>
          </a:p>
          <a:p>
            <a:pPr>
              <a:defRPr/>
            </a:pPr>
            <a:r>
              <a:rPr lang="en-US" altLang="en-US"/>
              <a:t>				e.target.value = '';</a:t>
            </a:r>
            <a:endParaRPr lang="en-US" altLang="en-US"/>
          </a:p>
          <a:p>
            <a:pPr>
              <a:defRPr/>
            </a:pPr>
            <a:r>
              <a:rPr lang="en-US" altLang="en-US"/>
              <a:t>			}</a:t>
            </a:r>
            <a:endParaRPr lang="en-US" altLang="en-US"/>
          </a:p>
          <a:p>
            <a:pPr>
              <a:defRPr/>
            </a:pPr>
            <a:r>
              <a:rPr lang="en-US" altLang="en-US"/>
              <a:t>		});</a:t>
            </a:r>
            <a:endParaRPr lang="en-US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66573" y="1306449"/>
            <a:ext cx="12439827" cy="3379851"/>
          </a:xfrm>
          <a:prstGeom prst="rect">
            <a:avLst/>
          </a:prstGeom>
        </p:spPr>
      </p:pic>
      <p:pic>
        <p:nvPicPr>
          <p:cNvPr id="3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606512" y="5143500"/>
            <a:ext cx="6928888" cy="4495800"/>
          </a:xfrm>
          <a:prstGeom prst="rect">
            <a:avLst/>
          </a:prstGeom>
        </p:spPr>
      </p:pic>
      <p:sp>
        <p:nvSpPr>
          <p:cNvPr id="4" name=""/>
          <p:cNvSpPr txBox="1"/>
          <p:nvPr/>
        </p:nvSpPr>
        <p:spPr>
          <a:xfrm>
            <a:off x="1524000" y="5143500"/>
            <a:ext cx="7315200" cy="419862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en-US"/>
              <a:t>// 예약 가능 시간 제목 추가</a:t>
            </a:r>
            <a:endParaRPr lang="en-US" altLang="en-US"/>
          </a:p>
          <a:p>
            <a:pPr>
              <a:defRPr/>
            </a:pPr>
            <a:r>
              <a:rPr lang="en-US" altLang="en-US"/>
              <a:t>	            const title = document.createElement("div");</a:t>
            </a:r>
            <a:endParaRPr lang="en-US" altLang="en-US"/>
          </a:p>
          <a:p>
            <a:pPr>
              <a:defRPr/>
            </a:pPr>
            <a:r>
              <a:rPr lang="en-US" altLang="en-US"/>
              <a:t>	            title.textContent = " 🕑 "</a:t>
            </a:r>
            <a:endParaRPr lang="en-US" altLang="en-US"/>
          </a:p>
          <a:p>
            <a:pPr>
              <a:defRPr/>
            </a:pPr>
            <a:r>
              <a:rPr lang="en-US" altLang="en-US"/>
              <a:t>	            timeContainer.appendChild(title);</a:t>
            </a:r>
            <a:endParaRPr lang="en-US" altLang="en-US"/>
          </a:p>
          <a:p>
            <a:pPr>
              <a:defRPr/>
            </a:pPr>
            <a:r>
              <a:rPr lang="en-US" altLang="en-US"/>
              <a:t>	</a:t>
            </a:r>
            <a:endParaRPr lang="en-US" altLang="en-US"/>
          </a:p>
          <a:p>
            <a:pPr>
              <a:defRPr/>
            </a:pPr>
            <a:r>
              <a:rPr lang="en-US" altLang="en-US"/>
              <a:t>	            // 시간 버튼 생성</a:t>
            </a:r>
            <a:endParaRPr lang="en-US" altLang="en-US"/>
          </a:p>
          <a:p>
            <a:pPr>
              <a:defRPr/>
            </a:pPr>
            <a:r>
              <a:rPr lang="en-US" altLang="en-US"/>
              <a:t>	            times.forEach(time =&gt; {</a:t>
            </a:r>
            <a:endParaRPr lang="en-US" altLang="en-US"/>
          </a:p>
          <a:p>
            <a:pPr>
              <a:defRPr/>
            </a:pPr>
            <a:r>
              <a:rPr lang="en-US" altLang="en-US"/>
              <a:t>	                const button = document.createElement("button");</a:t>
            </a:r>
            <a:endParaRPr lang="en-US" altLang="en-US"/>
          </a:p>
          <a:p>
            <a:pPr>
              <a:defRPr/>
            </a:pPr>
            <a:r>
              <a:rPr lang="en-US" altLang="en-US"/>
              <a:t>	                button.textContent = time;</a:t>
            </a:r>
            <a:endParaRPr lang="en-US" altLang="en-US"/>
          </a:p>
          <a:p>
            <a:pPr>
              <a:defRPr/>
            </a:pPr>
            <a:r>
              <a:rPr lang="en-US" altLang="en-US"/>
              <a:t>	                button.classList.add("time-button");</a:t>
            </a:r>
            <a:endParaRPr lang="en-US" altLang="en-US"/>
          </a:p>
          <a:p>
            <a:pPr>
              <a:defRPr/>
            </a:pPr>
            <a:r>
              <a:rPr lang="en-US" altLang="en-US"/>
              <a:t>	                button.addEventListener("click", function () {</a:t>
            </a:r>
            <a:endParaRPr lang="en-US" altLang="en-US"/>
          </a:p>
          <a:p>
            <a:pPr>
              <a:defRPr/>
            </a:pPr>
            <a:r>
              <a:rPr lang="en-US" altLang="en-US"/>
              <a:t>	                    alert(`예약 시간: ${time} 선택됨!`);</a:t>
            </a:r>
            <a:endParaRPr lang="en-US" altLang="en-US"/>
          </a:p>
          <a:p>
            <a:pPr>
              <a:defRPr/>
            </a:pPr>
            <a:r>
              <a:rPr lang="en-US" altLang="en-US"/>
              <a:t>	                });</a:t>
            </a:r>
            <a:endParaRPr lang="en-US" altLang="en-US"/>
          </a:p>
          <a:p>
            <a:pPr>
              <a:defRPr/>
            </a:pPr>
            <a:r>
              <a:rPr lang="en-US" altLang="en-US"/>
              <a:t>	                timeContainer.appendChild(button);</a:t>
            </a:r>
            <a:endParaRPr lang="en-US" altLang="en-US"/>
          </a:p>
          <a:p>
            <a:pPr>
              <a:defRPr/>
            </a:pPr>
            <a:r>
              <a:rPr lang="en-US" altLang="en-US"/>
              <a:t>	            });</a:t>
            </a:r>
            <a:endParaRPr lang="en-US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5979" y="1714500"/>
            <a:ext cx="15366332" cy="6019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400" y="1947260"/>
            <a:ext cx="16383000" cy="9652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092200" y="8547100"/>
            <a:ext cx="158369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endParaRPr lang="en-US" altLang="ko-KR" sz="3000" dirty="0">
              <a:solidFill>
                <a:srgbClr val="FFFFFF"/>
              </a:solidFill>
              <a:ea typeface="Pretendard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092200" y="584200"/>
            <a:ext cx="35433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1600" b="0" i="0" u="none" strike="noStrike">
                <a:solidFill>
                  <a:srgbClr val="A92C0C"/>
                </a:solidFill>
                <a:latin typeface="Roboto Light"/>
              </a:rPr>
              <a:t>Public Institution Business Plan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92200" y="990600"/>
            <a:ext cx="40132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116199"/>
              </a:lnSpc>
            </a:pPr>
            <a:r>
              <a:rPr lang="en-US" altLang="ko-KR" sz="2000" dirty="0">
                <a:solidFill>
                  <a:srgbClr val="A92C0C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01. </a:t>
            </a:r>
            <a:r>
              <a:rPr lang="ko-KR" altLang="en-US" sz="2000" dirty="0">
                <a:solidFill>
                  <a:srgbClr val="A92C0C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시스템 개요 </a:t>
            </a:r>
            <a:endParaRPr lang="ko-KR" altLang="en-US" b="1" dirty="0"/>
          </a:p>
          <a:p>
            <a:pPr lvl="0" algn="l">
              <a:lnSpc>
                <a:spcPct val="116199"/>
              </a:lnSpc>
            </a:pPr>
            <a:endParaRPr lang="en-US" altLang="ko-KR" sz="2000" dirty="0">
              <a:solidFill>
                <a:srgbClr val="A92C0C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marL="457200" lvl="0" indent="-457200" algn="l">
              <a:lnSpc>
                <a:spcPct val="116199"/>
              </a:lnSpc>
              <a:buAutoNum type="arabicPeriod" startAt="2"/>
            </a:pPr>
            <a:endParaRPr lang="en-US" altLang="ko-KR" sz="2000" dirty="0">
              <a:solidFill>
                <a:srgbClr val="A92C0C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lvl="0" algn="l">
              <a:lnSpc>
                <a:spcPct val="116199"/>
              </a:lnSpc>
            </a:pPr>
            <a:endParaRPr lang="ko-KR" sz="2000" b="0" i="0" u="none" strike="noStrike" dirty="0">
              <a:solidFill>
                <a:srgbClr val="A92C0C"/>
              </a:solidFill>
              <a:ea typeface="210 OmniGothic 050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4109700" y="584200"/>
            <a:ext cx="30861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altLang="ko-KR" sz="1600" dirty="0">
                <a:solidFill>
                  <a:srgbClr val="A92C0C"/>
                </a:solidFill>
                <a:latin typeface="Roboto Light"/>
              </a:rPr>
              <a:t>AOR company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216900" y="584200"/>
            <a:ext cx="18669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altLang="ko-KR" sz="1600" dirty="0">
                <a:solidFill>
                  <a:srgbClr val="A92C0C"/>
                </a:solidFill>
                <a:latin typeface="Roboto Medium"/>
              </a:rPr>
              <a:t>AOR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7132300" y="9753600"/>
            <a:ext cx="5842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1600" b="0" i="0" u="none" strike="noStrike" dirty="0">
                <a:solidFill>
                  <a:srgbClr val="A92C0C"/>
                </a:solidFill>
                <a:latin typeface="Roboto"/>
              </a:rPr>
              <a:t>01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1453608" y="3948949"/>
            <a:ext cx="6284703" cy="450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fontAlgn="base">
              <a:lnSpc>
                <a:spcPct val="115000"/>
              </a:lnSpc>
              <a:spcAft>
                <a:spcPts val="1000"/>
              </a:spcAft>
            </a:pPr>
            <a:r>
              <a:rPr lang="ko-KR" altLang="en-US" sz="2000" b="1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시스템 목적</a:t>
            </a:r>
            <a:endParaRPr lang="ko-KR" altLang="en-US" sz="2000" b="1" kern="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fontAlgn="base">
              <a:lnSpc>
                <a:spcPct val="115000"/>
              </a:lnSpc>
              <a:spcAft>
                <a:spcPts val="1000"/>
              </a:spcAft>
            </a:pPr>
            <a:r>
              <a:rPr lang="ko-KR" altLang="en-US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사용자와 레스토랑 간 예약 및 결제 프로세스를 간소화하고</a:t>
            </a:r>
            <a:r>
              <a:rPr lang="en-US" altLang="ko-KR" kern="0" dirty="0">
                <a:solidFill>
                  <a:srgbClr val="000000"/>
                </a:solidFill>
                <a:latin typeface="Cambria" panose="02040503050406030204" pitchFamily="18" charset="0"/>
              </a:rPr>
              <a:t>, </a:t>
            </a:r>
          </a:p>
          <a:p>
            <a:pPr fontAlgn="base">
              <a:lnSpc>
                <a:spcPct val="115000"/>
              </a:lnSpc>
              <a:spcAft>
                <a:spcPts val="1000"/>
              </a:spcAft>
            </a:pPr>
            <a:r>
              <a:rPr lang="ko-KR" altLang="en-US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알림 및 관리 기능을 제공하는 통합 플랫폼입니다</a:t>
            </a:r>
            <a:r>
              <a:rPr lang="en-US" altLang="ko-KR" kern="0" dirty="0">
                <a:solidFill>
                  <a:srgbClr val="000000"/>
                </a:solidFill>
                <a:latin typeface="Cambria" panose="02040503050406030204" pitchFamily="18" charset="0"/>
              </a:rPr>
              <a:t>.</a:t>
            </a:r>
          </a:p>
          <a:p>
            <a:pPr fontAlgn="base">
              <a:lnSpc>
                <a:spcPct val="115000"/>
              </a:lnSpc>
              <a:spcAft>
                <a:spcPts val="1000"/>
              </a:spcAft>
            </a:pPr>
            <a:endParaRPr lang="ko-KR" altLang="en-US" kern="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lvl="1" fontAlgn="base">
              <a:lnSpc>
                <a:spcPct val="115000"/>
              </a:lnSpc>
              <a:spcAft>
                <a:spcPts val="1000"/>
              </a:spcAft>
            </a:pPr>
            <a:r>
              <a:rPr lang="ko-KR" altLang="en-US" sz="2000" b="1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주요 기능</a:t>
            </a:r>
            <a:endParaRPr lang="ko-KR" altLang="en-US" sz="2000" b="1" kern="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fontAlgn="base">
              <a:lnSpc>
                <a:spcPct val="115000"/>
              </a:lnSpc>
              <a:spcAft>
                <a:spcPts val="100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Cambria" panose="02040503050406030204" pitchFamily="18" charset="0"/>
              </a:rPr>
              <a:t>- </a:t>
            </a:r>
            <a:r>
              <a:rPr lang="ko-KR" altLang="en-US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사용자 계정 관리</a:t>
            </a:r>
            <a:endParaRPr lang="ko-KR" altLang="en-US" kern="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fontAlgn="base">
              <a:lnSpc>
                <a:spcPct val="115000"/>
              </a:lnSpc>
              <a:spcAft>
                <a:spcPts val="100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Cambria" panose="02040503050406030204" pitchFamily="18" charset="0"/>
              </a:rPr>
              <a:t>- </a:t>
            </a:r>
            <a:r>
              <a:rPr lang="ko-KR" altLang="en-US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레스토랑 예약 및 상태 관리</a:t>
            </a:r>
            <a:endParaRPr lang="ko-KR" altLang="en-US" kern="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fontAlgn="base">
              <a:lnSpc>
                <a:spcPct val="115000"/>
              </a:lnSpc>
              <a:spcAft>
                <a:spcPts val="100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Cambria" panose="02040503050406030204" pitchFamily="18" charset="0"/>
              </a:rPr>
              <a:t>- </a:t>
            </a:r>
            <a:r>
              <a:rPr lang="ko-KR" altLang="en-US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결제 처리</a:t>
            </a:r>
            <a:endParaRPr lang="ko-KR" altLang="en-US" kern="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fontAlgn="base">
              <a:lnSpc>
                <a:spcPct val="115000"/>
              </a:lnSpc>
              <a:spcAft>
                <a:spcPts val="100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Cambria" panose="02040503050406030204" pitchFamily="18" charset="0"/>
              </a:rPr>
              <a:t>- </a:t>
            </a:r>
            <a:r>
              <a:rPr lang="ko-KR" altLang="en-US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알림 발송</a:t>
            </a:r>
            <a:endParaRPr lang="ko-KR" altLang="en-US" kern="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fontAlgn="base">
              <a:lnSpc>
                <a:spcPct val="115000"/>
              </a:lnSpc>
              <a:spcAft>
                <a:spcPts val="100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Cambria" panose="02040503050406030204" pitchFamily="18" charset="0"/>
              </a:rPr>
              <a:t>- </a:t>
            </a:r>
            <a:r>
              <a:rPr lang="ko-KR" altLang="en-US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관리자 계정 관리 및 시스템 유지보수</a:t>
            </a:r>
            <a:endParaRPr lang="ko-KR" altLang="en-US" kern="0" dirty="0">
              <a:solidFill>
                <a:srgbClr val="000000"/>
              </a:solidFill>
              <a:latin typeface="Cambria" panose="02040503050406030204" pitchFamily="18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667133" y="2135933"/>
            <a:ext cx="5131533" cy="5878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lnSpc>
                <a:spcPct val="115000"/>
              </a:lnSpc>
              <a:spcBef>
                <a:spcPts val="1000"/>
              </a:spcBef>
            </a:pPr>
            <a:r>
              <a:rPr lang="en-US" altLang="ko-KR" sz="2800" b="1" kern="0" dirty="0" err="1">
                <a:solidFill>
                  <a:schemeClr val="bg1"/>
                </a:solidFill>
                <a:latin typeface="맑은 고딕" panose="020B0503020000020004" pitchFamily="50" charset="-127"/>
              </a:rPr>
              <a:t>시스템</a:t>
            </a:r>
            <a:r>
              <a:rPr lang="en-US" altLang="ko-KR" sz="2800" b="1" kern="0" dirty="0">
                <a:solidFill>
                  <a:schemeClr val="bg1"/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 sz="2800" b="1" kern="0" dirty="0" err="1">
                <a:solidFill>
                  <a:schemeClr val="bg1"/>
                </a:solidFill>
                <a:latin typeface="맑은 고딕" panose="020B0503020000020004" pitchFamily="50" charset="-127"/>
              </a:rPr>
              <a:t>개요</a:t>
            </a:r>
            <a:r>
              <a:rPr lang="en-US" altLang="ko-KR" sz="2800" b="1" kern="0" dirty="0">
                <a:solidFill>
                  <a:schemeClr val="bg1"/>
                </a:solidFill>
                <a:latin typeface="맑은 고딕" panose="020B0503020000020004" pitchFamily="50" charset="-127"/>
              </a:rPr>
              <a:t>  |  </a:t>
            </a:r>
            <a:r>
              <a:rPr lang="ko-KR" altLang="en-US" sz="2800" b="1" kern="0" dirty="0">
                <a:solidFill>
                  <a:schemeClr val="bg1"/>
                </a:solidFill>
                <a:latin typeface="맑은 고딕" panose="020B0503020000020004" pitchFamily="50" charset="-127"/>
              </a:rPr>
              <a:t>요구사항 정의 </a:t>
            </a:r>
            <a:endParaRPr lang="en-US" altLang="ko-KR" sz="2800" b="1" kern="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9372600" y="3307953"/>
            <a:ext cx="9144000" cy="5942652"/>
          </a:xfrm>
          <a:prstGeom prst="rect">
            <a:avLst/>
          </a:prstGeom>
        </p:spPr>
        <p:txBody>
          <a:bodyPr tIns="0">
            <a:spAutoFit/>
          </a:bodyPr>
          <a:lstStyle/>
          <a:p>
            <a:pPr lvl="1" fontAlgn="base">
              <a:lnSpc>
                <a:spcPct val="115000"/>
              </a:lnSpc>
              <a:spcAft>
                <a:spcPts val="1000"/>
              </a:spcAft>
            </a:pPr>
            <a:r>
              <a:rPr lang="ko-KR" altLang="en-US" sz="2000" b="1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기능적 요구사항</a:t>
            </a:r>
            <a:endParaRPr lang="ko-KR" altLang="en-US" sz="2000" b="1" kern="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fontAlgn="base">
              <a:lnSpc>
                <a:spcPct val="115000"/>
              </a:lnSpc>
              <a:spcAft>
                <a:spcPts val="100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-   </a:t>
            </a:r>
            <a:r>
              <a:rPr lang="ko-KR" altLang="en-US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사용자 관리</a:t>
            </a:r>
            <a:r>
              <a:rPr lang="en-US" altLang="ko-KR" kern="0" dirty="0">
                <a:solidFill>
                  <a:srgbClr val="000000"/>
                </a:solidFill>
                <a:latin typeface="Cambria" panose="02040503050406030204" pitchFamily="18" charset="0"/>
              </a:rPr>
              <a:t>, </a:t>
            </a:r>
            <a:r>
              <a:rPr lang="ko-KR" altLang="en-US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레스토랑 관리</a:t>
            </a:r>
            <a:r>
              <a:rPr lang="en-US" altLang="ko-KR" kern="0" dirty="0">
                <a:solidFill>
                  <a:srgbClr val="000000"/>
                </a:solidFill>
                <a:latin typeface="Cambria" panose="02040503050406030204" pitchFamily="18" charset="0"/>
              </a:rPr>
              <a:t>, </a:t>
            </a:r>
            <a:r>
              <a:rPr lang="ko-KR" altLang="en-US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예약 관리</a:t>
            </a:r>
            <a:r>
              <a:rPr lang="en-US" altLang="ko-KR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,</a:t>
            </a:r>
            <a:r>
              <a:rPr lang="en-US" altLang="ko-KR" kern="0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ko-KR" altLang="en-US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결제 처리</a:t>
            </a:r>
            <a:r>
              <a:rPr lang="en-US" altLang="ko-KR" kern="0" dirty="0">
                <a:solidFill>
                  <a:srgbClr val="000000"/>
                </a:solidFill>
                <a:latin typeface="Cambria" panose="02040503050406030204" pitchFamily="18" charset="0"/>
              </a:rPr>
              <a:t>, </a:t>
            </a:r>
            <a:r>
              <a:rPr lang="ko-KR" altLang="en-US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알림 시스템</a:t>
            </a:r>
            <a:r>
              <a:rPr lang="en-US" altLang="ko-KR" kern="0" dirty="0">
                <a:solidFill>
                  <a:srgbClr val="000000"/>
                </a:solidFill>
                <a:latin typeface="Cambria" panose="02040503050406030204" pitchFamily="18" charset="0"/>
              </a:rPr>
              <a:t>,  </a:t>
            </a:r>
            <a:r>
              <a:rPr lang="ko-KR" altLang="en-US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관리자 관리</a:t>
            </a:r>
            <a:endParaRPr lang="en-US" altLang="ko-KR" kern="0" dirty="0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pPr fontAlgn="base">
              <a:lnSpc>
                <a:spcPct val="115000"/>
              </a:lnSpc>
              <a:spcAft>
                <a:spcPts val="1000"/>
              </a:spcAft>
            </a:pPr>
            <a:endParaRPr lang="ko-KR" altLang="en-US" kern="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lvl="1" fontAlgn="base">
              <a:lnSpc>
                <a:spcPct val="115000"/>
              </a:lnSpc>
              <a:spcAft>
                <a:spcPts val="1000"/>
              </a:spcAft>
            </a:pPr>
            <a:r>
              <a:rPr lang="ko-KR" altLang="en-US" sz="2000" b="1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비기능적 요구사항</a:t>
            </a:r>
            <a:endParaRPr lang="ko-KR" altLang="en-US" sz="2000" b="1" kern="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fontAlgn="base">
              <a:lnSpc>
                <a:spcPct val="115000"/>
              </a:lnSpc>
              <a:spcAft>
                <a:spcPts val="1000"/>
              </a:spcAft>
            </a:pPr>
            <a:r>
              <a:rPr lang="ko-KR" altLang="en-US" b="1" u="sng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성능 요구사항</a:t>
            </a:r>
            <a:endParaRPr lang="en-US" altLang="ko-KR" b="1" u="sng" kern="0" dirty="0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pPr fontAlgn="base"/>
            <a:r>
              <a:rPr lang="en-US" altLang="ko-KR" dirty="0"/>
              <a:t>-     </a:t>
            </a:r>
            <a:r>
              <a:rPr lang="ko-KR" altLang="en-US" dirty="0"/>
              <a:t>시스템은 동시 접속 사용자 </a:t>
            </a:r>
            <a:r>
              <a:rPr lang="en-US" altLang="ko-KR" dirty="0"/>
              <a:t>500</a:t>
            </a:r>
            <a:r>
              <a:rPr lang="ko-KR" altLang="en-US" dirty="0"/>
              <a:t>명 이상을 지원해야 합니다</a:t>
            </a:r>
            <a:r>
              <a:rPr lang="en-US" altLang="ko-KR" dirty="0"/>
              <a:t>.</a:t>
            </a:r>
            <a:endParaRPr lang="ko-KR" altLang="en-US" dirty="0"/>
          </a:p>
          <a:p>
            <a:pPr marL="285750" indent="-285750" fontAlgn="base">
              <a:buFontTx/>
              <a:buChar char="-"/>
            </a:pPr>
            <a:r>
              <a:rPr lang="ko-KR" altLang="en-US" dirty="0"/>
              <a:t>예약 처리 요청은 </a:t>
            </a:r>
            <a:r>
              <a:rPr lang="en-US" altLang="ko-KR" dirty="0"/>
              <a:t>2</a:t>
            </a:r>
            <a:r>
              <a:rPr lang="ko-KR" altLang="en-US" dirty="0"/>
              <a:t>초 이내에 완료되어야 합니다</a:t>
            </a:r>
            <a:r>
              <a:rPr lang="en-US" altLang="ko-KR" dirty="0"/>
              <a:t>.</a:t>
            </a:r>
            <a:endParaRPr lang="en-US" altLang="ko-KR" sz="700" dirty="0"/>
          </a:p>
          <a:p>
            <a:pPr marL="285750" indent="-285750" fontAlgn="base">
              <a:buFontTx/>
              <a:buChar char="-"/>
            </a:pPr>
            <a:endParaRPr lang="ko-KR" altLang="en-US" sz="1400" kern="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fontAlgn="base">
              <a:lnSpc>
                <a:spcPct val="115000"/>
              </a:lnSpc>
              <a:spcAft>
                <a:spcPts val="1000"/>
              </a:spcAft>
            </a:pPr>
            <a:r>
              <a:rPr lang="ko-KR" altLang="en-US" b="1" u="sng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보안 요구사항</a:t>
            </a:r>
            <a:endParaRPr lang="ko-KR" altLang="en-US" b="1" u="sng" kern="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fontAlgn="base">
              <a:lnSpc>
                <a:spcPct val="115000"/>
              </a:lnSpc>
              <a:spcAft>
                <a:spcPts val="100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Cambria" panose="02040503050406030204" pitchFamily="18" charset="0"/>
              </a:rPr>
              <a:t>-    </a:t>
            </a:r>
            <a:r>
              <a:rPr lang="ko-KR" altLang="en-US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모든 사용자 정보와 비밀번호는 암호화되어 저장되어야 합니다</a:t>
            </a:r>
            <a:r>
              <a:rPr lang="en-US" altLang="ko-KR" kern="0" dirty="0">
                <a:solidFill>
                  <a:srgbClr val="000000"/>
                </a:solidFill>
                <a:latin typeface="Cambria" panose="02040503050406030204" pitchFamily="18" charset="0"/>
              </a:rPr>
              <a:t>.</a:t>
            </a:r>
            <a:endParaRPr lang="ko-KR" altLang="en-US" kern="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marL="285750" indent="-285750" fontAlgn="base">
              <a:lnSpc>
                <a:spcPct val="115000"/>
              </a:lnSpc>
              <a:spcAft>
                <a:spcPts val="1000"/>
              </a:spcAft>
              <a:buFontTx/>
              <a:buChar char="-"/>
            </a:pPr>
            <a:r>
              <a:rPr lang="ko-KR" altLang="en-US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인증된 사용자만 예약</a:t>
            </a:r>
            <a:r>
              <a:rPr lang="en-US" altLang="ko-KR" kern="0" dirty="0">
                <a:solidFill>
                  <a:srgbClr val="000000"/>
                </a:solidFill>
                <a:latin typeface="Cambria" panose="02040503050406030204" pitchFamily="18" charset="0"/>
              </a:rPr>
              <a:t>, </a:t>
            </a:r>
            <a:r>
              <a:rPr lang="ko-KR" altLang="en-US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결제 및 알림 데이터에 접근할 수 있어야 합니다</a:t>
            </a:r>
            <a:r>
              <a:rPr lang="en-US" altLang="ko-KR" kern="0" dirty="0">
                <a:solidFill>
                  <a:srgbClr val="000000"/>
                </a:solidFill>
                <a:latin typeface="Cambria" panose="02040503050406030204" pitchFamily="18" charset="0"/>
              </a:rPr>
              <a:t>.</a:t>
            </a:r>
            <a:endParaRPr lang="en-US" altLang="ko-KR" sz="800" kern="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marL="285750" indent="-285750" fontAlgn="base">
              <a:lnSpc>
                <a:spcPct val="115000"/>
              </a:lnSpc>
              <a:spcAft>
                <a:spcPts val="1000"/>
              </a:spcAft>
              <a:buFontTx/>
              <a:buChar char="-"/>
            </a:pPr>
            <a:endParaRPr lang="ko-KR" altLang="en-US" sz="300" kern="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fontAlgn="base">
              <a:lnSpc>
                <a:spcPct val="115000"/>
              </a:lnSpc>
              <a:spcAft>
                <a:spcPts val="1000"/>
              </a:spcAft>
            </a:pPr>
            <a:r>
              <a:rPr lang="ko-KR" altLang="en-US" b="1" u="sng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확장성 요구사항</a:t>
            </a:r>
            <a:endParaRPr lang="ko-KR" altLang="en-US" b="1" u="sng" kern="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fontAlgn="base">
              <a:lnSpc>
                <a:spcPct val="115000"/>
              </a:lnSpc>
              <a:spcAft>
                <a:spcPts val="100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Cambria" panose="02040503050406030204" pitchFamily="18" charset="0"/>
              </a:rPr>
              <a:t>-     </a:t>
            </a:r>
            <a:r>
              <a:rPr lang="ko-KR" altLang="en-US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레스토랑 및 사용자 수가 증가하더라도 성능 저하 없이 동작해야 합니다</a:t>
            </a:r>
            <a:r>
              <a:rPr lang="en-US" altLang="ko-KR" kern="0" dirty="0">
                <a:solidFill>
                  <a:srgbClr val="000000"/>
                </a:solidFill>
                <a:latin typeface="Cambria" panose="02040503050406030204" pitchFamily="18" charset="0"/>
              </a:rPr>
              <a:t>.</a:t>
            </a:r>
            <a:endParaRPr lang="ko-KR" altLang="en-US" kern="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fontAlgn="base">
              <a:lnSpc>
                <a:spcPct val="115000"/>
              </a:lnSpc>
              <a:spcAft>
                <a:spcPts val="100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Cambria" panose="02040503050406030204" pitchFamily="18" charset="0"/>
              </a:rPr>
              <a:t>-     </a:t>
            </a:r>
            <a:r>
              <a:rPr lang="ko-KR" altLang="en-US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다양한 결제 시스템과 통합 가능해야 합니다</a:t>
            </a:r>
            <a:r>
              <a:rPr lang="en-US" altLang="ko-KR" kern="0" dirty="0">
                <a:solidFill>
                  <a:srgbClr val="000000"/>
                </a:solidFill>
                <a:latin typeface="Cambria" panose="02040503050406030204" pitchFamily="18" charset="0"/>
              </a:rPr>
              <a:t>.</a:t>
            </a:r>
            <a:endParaRPr lang="ko-KR" altLang="en-US" kern="0" dirty="0">
              <a:solidFill>
                <a:srgbClr val="000000"/>
              </a:solidFill>
              <a:latin typeface="Cambria" panose="02040503050406030204" pitchFamily="18" charset="0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9017000" y="3440803"/>
            <a:ext cx="0" cy="586740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34845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D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1943100"/>
            <a:ext cx="14782800" cy="6261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600" y="8496300"/>
            <a:ext cx="16383000" cy="9652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092200" y="8547100"/>
            <a:ext cx="158369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endParaRPr lang="en-US" altLang="ko-KR" sz="3000" dirty="0">
              <a:solidFill>
                <a:srgbClr val="FFFFFF"/>
              </a:solidFill>
              <a:ea typeface="Pretendard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092200" y="584200"/>
            <a:ext cx="35433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1600" b="0" i="0" u="none" strike="noStrike">
                <a:solidFill>
                  <a:srgbClr val="A92C0C"/>
                </a:solidFill>
                <a:latin typeface="Roboto Light"/>
              </a:rPr>
              <a:t>Public Institution Business Plan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92200" y="990600"/>
            <a:ext cx="40132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000" b="0" i="0" u="none" strike="noStrike" dirty="0">
                <a:solidFill>
                  <a:srgbClr val="A92C0C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02. </a:t>
            </a:r>
            <a:r>
              <a:rPr lang="ko-KR" altLang="en-US" sz="2000" dirty="0" err="1">
                <a:solidFill>
                  <a:srgbClr val="A92C0C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유즈케이스</a:t>
            </a:r>
            <a:r>
              <a:rPr lang="en-US" sz="2000" dirty="0">
                <a:solidFill>
                  <a:srgbClr val="A92C0C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2000" dirty="0">
                <a:solidFill>
                  <a:srgbClr val="A92C0C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다이어그램</a:t>
            </a:r>
            <a:endParaRPr lang="en-US" altLang="ko-KR" sz="2000" dirty="0">
              <a:solidFill>
                <a:srgbClr val="A92C0C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lvl="0" algn="l">
              <a:lnSpc>
                <a:spcPct val="116199"/>
              </a:lnSpc>
            </a:pPr>
            <a:endParaRPr lang="ko-KR" sz="2000" b="0" i="0" u="none" strike="noStrike" dirty="0">
              <a:solidFill>
                <a:srgbClr val="A92C0C"/>
              </a:solidFill>
              <a:ea typeface="210 OmniGothic 050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4109700" y="584200"/>
            <a:ext cx="30861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altLang="ko-KR" sz="1600" dirty="0">
                <a:solidFill>
                  <a:srgbClr val="A92C0C"/>
                </a:solidFill>
                <a:latin typeface="Roboto Light"/>
              </a:rPr>
              <a:t>AOR company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216900" y="584200"/>
            <a:ext cx="18669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altLang="ko-KR" sz="1600" dirty="0">
                <a:solidFill>
                  <a:srgbClr val="A92C0C"/>
                </a:solidFill>
                <a:latin typeface="Roboto Medium"/>
              </a:rPr>
              <a:t>AOR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7132300" y="9753600"/>
            <a:ext cx="5842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1600" b="0" i="0" u="none" strike="noStrike" dirty="0">
                <a:solidFill>
                  <a:srgbClr val="A92C0C"/>
                </a:solidFill>
                <a:latin typeface="Roboto"/>
              </a:rPr>
              <a:t>02</a:t>
            </a:r>
          </a:p>
          <a:p>
            <a:pPr lvl="0" algn="r">
              <a:lnSpc>
                <a:spcPct val="116199"/>
              </a:lnSpc>
            </a:pPr>
            <a:endParaRPr lang="en-US" sz="1600" b="0" i="0" u="none" strike="noStrike" dirty="0">
              <a:solidFill>
                <a:srgbClr val="A92C0C"/>
              </a:solidFill>
              <a:latin typeface="Roboto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8"/>
          <a:stretch/>
        </p:blipFill>
        <p:spPr>
          <a:xfrm>
            <a:off x="5105400" y="2116108"/>
            <a:ext cx="8525106" cy="5910292"/>
          </a:xfrm>
          <a:prstGeom prst="rect">
            <a:avLst/>
          </a:prstGeom>
        </p:spPr>
      </p:pic>
      <p:sp>
        <p:nvSpPr>
          <p:cNvPr id="12" name="TextBox 18"/>
          <p:cNvSpPr txBox="1"/>
          <p:nvPr/>
        </p:nvSpPr>
        <p:spPr>
          <a:xfrm>
            <a:off x="8102600" y="8705850"/>
            <a:ext cx="19050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altLang="ko-KR" sz="3600" b="1" dirty="0">
                <a:solidFill>
                  <a:srgbClr val="F1EDE5"/>
                </a:solidFill>
                <a:ea typeface="210 OmniGothic 050"/>
              </a:rPr>
              <a:t>U M L </a:t>
            </a:r>
            <a:endParaRPr lang="ko-KR" sz="3600" b="1" i="0" u="none" strike="noStrike" dirty="0">
              <a:solidFill>
                <a:srgbClr val="F1EDE5"/>
              </a:solidFill>
              <a:ea typeface="210 OmniGothic 050"/>
            </a:endParaRPr>
          </a:p>
        </p:txBody>
      </p:sp>
    </p:spTree>
    <p:extLst>
      <p:ext uri="{BB962C8B-B14F-4D97-AF65-F5344CB8AC3E}">
        <p14:creationId xmlns:p14="http://schemas.microsoft.com/office/powerpoint/2010/main" val="30622996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5979" y="1714500"/>
            <a:ext cx="15366332" cy="6019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600" y="8496300"/>
            <a:ext cx="16383000" cy="9652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092200" y="8547100"/>
            <a:ext cx="158369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endParaRPr lang="en-US" altLang="ko-KR" sz="3000" dirty="0">
              <a:solidFill>
                <a:srgbClr val="FFFFFF"/>
              </a:solidFill>
              <a:ea typeface="Pretendard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092200" y="584200"/>
            <a:ext cx="35433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1600" b="0" i="0" u="none" strike="noStrike">
                <a:solidFill>
                  <a:srgbClr val="A92C0C"/>
                </a:solidFill>
                <a:latin typeface="Roboto Light"/>
              </a:rPr>
              <a:t>Public Institution Business Plan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92200" y="990600"/>
            <a:ext cx="40132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altLang="ko-KR" sz="2000" dirty="0">
                <a:solidFill>
                  <a:srgbClr val="A92C0C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03. </a:t>
            </a:r>
            <a:r>
              <a:rPr lang="ko-KR" altLang="en-US" sz="2000" dirty="0" err="1">
                <a:solidFill>
                  <a:srgbClr val="A92C0C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자료흐름도</a:t>
            </a:r>
            <a:r>
              <a:rPr lang="en-US" altLang="ko-KR" sz="2000" dirty="0">
                <a:solidFill>
                  <a:srgbClr val="A92C0C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(DFD)</a:t>
            </a:r>
          </a:p>
          <a:p>
            <a:pPr marL="457200" lvl="0" indent="-457200" algn="l">
              <a:lnSpc>
                <a:spcPct val="116199"/>
              </a:lnSpc>
              <a:buAutoNum type="arabicPeriod" startAt="2"/>
            </a:pPr>
            <a:endParaRPr lang="en-US" altLang="ko-KR" sz="2000" dirty="0">
              <a:solidFill>
                <a:srgbClr val="A92C0C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lvl="0" algn="l">
              <a:lnSpc>
                <a:spcPct val="116199"/>
              </a:lnSpc>
            </a:pPr>
            <a:endParaRPr lang="ko-KR" sz="2000" b="0" i="0" u="none" strike="noStrike" dirty="0">
              <a:solidFill>
                <a:srgbClr val="A92C0C"/>
              </a:solidFill>
              <a:ea typeface="210 OmniGothic 050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4109700" y="584200"/>
            <a:ext cx="30861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altLang="ko-KR" sz="1600" dirty="0">
                <a:solidFill>
                  <a:srgbClr val="A92C0C"/>
                </a:solidFill>
                <a:latin typeface="Roboto Light"/>
              </a:rPr>
              <a:t>AOR company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216900" y="584200"/>
            <a:ext cx="18669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altLang="ko-KR" sz="1600" dirty="0">
                <a:solidFill>
                  <a:srgbClr val="A92C0C"/>
                </a:solidFill>
                <a:latin typeface="Roboto Medium"/>
              </a:rPr>
              <a:t>AOR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7132300" y="9753600"/>
            <a:ext cx="5842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1600" b="0" i="0" u="none" strike="noStrike">
                <a:solidFill>
                  <a:srgbClr val="A92C0C"/>
                </a:solidFill>
                <a:latin typeface="Roboto"/>
              </a:rPr>
              <a:t>03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10482179" y="3231529"/>
            <a:ext cx="10210800" cy="450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fontAlgn="base">
              <a:lnSpc>
                <a:spcPct val="115000"/>
              </a:lnSpc>
              <a:spcAft>
                <a:spcPts val="1000"/>
              </a:spcAft>
            </a:pPr>
            <a:r>
              <a:rPr lang="ko-KR" altLang="en-US" sz="2000" b="1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예약 및 결제 프로세스</a:t>
            </a:r>
            <a:endParaRPr lang="ko-KR" altLang="en-US" sz="2000" b="1" kern="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fontAlgn="base">
              <a:lnSpc>
                <a:spcPct val="115000"/>
              </a:lnSpc>
              <a:spcAft>
                <a:spcPts val="100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Cambria" panose="02040503050406030204" pitchFamily="18" charset="0"/>
              </a:rPr>
              <a:t>1. </a:t>
            </a:r>
            <a:r>
              <a:rPr lang="ko-KR" altLang="en-US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사용자는 계정 생성 후 로그인합니다</a:t>
            </a:r>
            <a:r>
              <a:rPr lang="en-US" altLang="ko-KR" kern="0" dirty="0">
                <a:solidFill>
                  <a:srgbClr val="000000"/>
                </a:solidFill>
                <a:latin typeface="Cambria" panose="02040503050406030204" pitchFamily="18" charset="0"/>
              </a:rPr>
              <a:t>.</a:t>
            </a:r>
            <a:endParaRPr lang="ko-KR" altLang="en-US" kern="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fontAlgn="base">
              <a:lnSpc>
                <a:spcPct val="115000"/>
              </a:lnSpc>
              <a:spcAft>
                <a:spcPts val="100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Cambria" panose="02040503050406030204" pitchFamily="18" charset="0"/>
              </a:rPr>
              <a:t>2. </a:t>
            </a:r>
            <a:r>
              <a:rPr lang="ko-KR" altLang="en-US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사용자는 원하는 레스토랑을 검색하고 예약을 생성합니다</a:t>
            </a:r>
            <a:r>
              <a:rPr lang="en-US" altLang="ko-KR" kern="0" dirty="0">
                <a:solidFill>
                  <a:srgbClr val="000000"/>
                </a:solidFill>
                <a:latin typeface="Cambria" panose="02040503050406030204" pitchFamily="18" charset="0"/>
              </a:rPr>
              <a:t>.</a:t>
            </a:r>
            <a:endParaRPr lang="ko-KR" altLang="en-US" kern="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fontAlgn="base">
              <a:lnSpc>
                <a:spcPct val="115000"/>
              </a:lnSpc>
              <a:spcAft>
                <a:spcPts val="100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Cambria" panose="02040503050406030204" pitchFamily="18" charset="0"/>
              </a:rPr>
              <a:t>3. </a:t>
            </a:r>
            <a:r>
              <a:rPr lang="ko-KR" altLang="en-US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생성된 예약에 대해 결제를 진행합니다</a:t>
            </a:r>
            <a:r>
              <a:rPr lang="en-US" altLang="ko-KR" kern="0" dirty="0">
                <a:solidFill>
                  <a:srgbClr val="000000"/>
                </a:solidFill>
                <a:latin typeface="Cambria" panose="02040503050406030204" pitchFamily="18" charset="0"/>
              </a:rPr>
              <a:t>.</a:t>
            </a:r>
            <a:endParaRPr lang="ko-KR" altLang="en-US" kern="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fontAlgn="base">
              <a:lnSpc>
                <a:spcPct val="115000"/>
              </a:lnSpc>
              <a:spcAft>
                <a:spcPts val="100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Cambria" panose="02040503050406030204" pitchFamily="18" charset="0"/>
              </a:rPr>
              <a:t>4. </a:t>
            </a:r>
            <a:r>
              <a:rPr lang="ko-KR" altLang="en-US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결제가 완료되면 알림 메시지가 사용자에게 발송됩니다</a:t>
            </a:r>
            <a:r>
              <a:rPr lang="en-US" altLang="ko-KR" kern="0" dirty="0">
                <a:solidFill>
                  <a:srgbClr val="000000"/>
                </a:solidFill>
                <a:latin typeface="Cambria" panose="02040503050406030204" pitchFamily="18" charset="0"/>
              </a:rPr>
              <a:t>.</a:t>
            </a:r>
          </a:p>
          <a:p>
            <a:pPr lvl="1" fontAlgn="base">
              <a:lnSpc>
                <a:spcPct val="115000"/>
              </a:lnSpc>
              <a:spcAft>
                <a:spcPts val="1000"/>
              </a:spcAft>
            </a:pPr>
            <a:endParaRPr lang="ko-KR" altLang="en-US" sz="2000" b="1" kern="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lvl="1" fontAlgn="base">
              <a:lnSpc>
                <a:spcPct val="115000"/>
              </a:lnSpc>
              <a:spcAft>
                <a:spcPts val="1000"/>
              </a:spcAft>
            </a:pPr>
            <a:r>
              <a:rPr lang="ko-KR" altLang="en-US" sz="2000" b="1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관리자 유지보수 프로세스</a:t>
            </a:r>
            <a:endParaRPr lang="ko-KR" altLang="en-US" sz="2000" b="1" kern="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fontAlgn="base">
              <a:lnSpc>
                <a:spcPct val="115000"/>
              </a:lnSpc>
              <a:spcAft>
                <a:spcPts val="100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Cambria" panose="02040503050406030204" pitchFamily="18" charset="0"/>
              </a:rPr>
              <a:t>1. </a:t>
            </a:r>
            <a:r>
              <a:rPr lang="ko-KR" altLang="en-US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관리자는 관리자 계정으로 로그인합니다</a:t>
            </a:r>
            <a:r>
              <a:rPr lang="en-US" altLang="ko-KR" kern="0" dirty="0">
                <a:solidFill>
                  <a:srgbClr val="000000"/>
                </a:solidFill>
                <a:latin typeface="Cambria" panose="02040503050406030204" pitchFamily="18" charset="0"/>
              </a:rPr>
              <a:t>.</a:t>
            </a:r>
            <a:endParaRPr lang="ko-KR" altLang="en-US" kern="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fontAlgn="base">
              <a:lnSpc>
                <a:spcPct val="115000"/>
              </a:lnSpc>
              <a:spcAft>
                <a:spcPts val="100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Cambria" panose="02040503050406030204" pitchFamily="18" charset="0"/>
              </a:rPr>
              <a:t>2. </a:t>
            </a:r>
            <a:r>
              <a:rPr lang="ko-KR" altLang="en-US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레스토랑 및 예약 데이터를 확인 및 수정합니다</a:t>
            </a:r>
            <a:r>
              <a:rPr lang="en-US" altLang="ko-KR" kern="0" dirty="0">
                <a:solidFill>
                  <a:srgbClr val="000000"/>
                </a:solidFill>
                <a:latin typeface="Cambria" panose="02040503050406030204" pitchFamily="18" charset="0"/>
              </a:rPr>
              <a:t>.</a:t>
            </a:r>
            <a:endParaRPr lang="ko-KR" altLang="en-US" kern="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fontAlgn="base">
              <a:lnSpc>
                <a:spcPct val="115000"/>
              </a:lnSpc>
              <a:spcAft>
                <a:spcPts val="100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Cambria" panose="02040503050406030204" pitchFamily="18" charset="0"/>
              </a:rPr>
              <a:t>3. </a:t>
            </a:r>
            <a:r>
              <a:rPr lang="ko-KR" altLang="en-US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사용자 불만 및 요청을 처리합니다</a:t>
            </a:r>
            <a:r>
              <a:rPr lang="en-US" altLang="ko-KR" kern="0" dirty="0">
                <a:solidFill>
                  <a:srgbClr val="000000"/>
                </a:solidFill>
                <a:latin typeface="Cambria" panose="02040503050406030204" pitchFamily="18" charset="0"/>
              </a:rPr>
              <a:t>.</a:t>
            </a:r>
            <a:endParaRPr lang="ko-KR" altLang="en-US" kern="0" dirty="0">
              <a:solidFill>
                <a:srgbClr val="000000"/>
              </a:solidFill>
              <a:latin typeface="Cambria" panose="02040503050406030204" pitchFamily="18" charset="0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668" y="1714500"/>
            <a:ext cx="9004300" cy="5502209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7277100" y="8705850"/>
            <a:ext cx="35560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altLang="en-US" sz="2800" b="1" dirty="0">
                <a:solidFill>
                  <a:srgbClr val="F1EDE5"/>
                </a:solidFill>
                <a:ea typeface="210 OmniGothic 050"/>
              </a:rPr>
              <a:t>시스템 흐름도 </a:t>
            </a:r>
            <a:endParaRPr lang="ko-KR" sz="2800" b="1" i="0" u="none" strike="noStrike" dirty="0">
              <a:solidFill>
                <a:srgbClr val="F1EDE5"/>
              </a:solidFill>
              <a:ea typeface="210 OmniGothic 050"/>
            </a:endParaRPr>
          </a:p>
        </p:txBody>
      </p:sp>
    </p:spTree>
    <p:extLst>
      <p:ext uri="{BB962C8B-B14F-4D97-AF65-F5344CB8AC3E}">
        <p14:creationId xmlns:p14="http://schemas.microsoft.com/office/powerpoint/2010/main" val="29770182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0500" y="1701800"/>
            <a:ext cx="8051800" cy="3911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1676400"/>
            <a:ext cx="8051800" cy="3911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8550" y="5588000"/>
            <a:ext cx="8051800" cy="3911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7800" y="5549900"/>
            <a:ext cx="8051800" cy="3911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0900" y="5143500"/>
            <a:ext cx="914400" cy="4699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12712700" y="5575300"/>
            <a:ext cx="914400" cy="4699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8458200" y="7302500"/>
            <a:ext cx="914400" cy="4699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8928100" y="3403600"/>
            <a:ext cx="914400" cy="4699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>
            <a:alphaModFix amt="60000"/>
          </a:blip>
          <a:stretch>
            <a:fillRect/>
          </a:stretch>
        </p:blipFill>
        <p:spPr>
          <a:xfrm>
            <a:off x="7886700" y="4279900"/>
            <a:ext cx="2527300" cy="25273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>
            <a:alphaModFix amt="80000"/>
          </a:blip>
          <a:stretch>
            <a:fillRect/>
          </a:stretch>
        </p:blipFill>
        <p:spPr>
          <a:xfrm>
            <a:off x="8140700" y="4533900"/>
            <a:ext cx="2006600" cy="20066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62500" y="2133600"/>
            <a:ext cx="723900" cy="7239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865100" y="2171700"/>
            <a:ext cx="635000" cy="6350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598400" y="6121400"/>
            <a:ext cx="1168400" cy="11684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37100" y="6311900"/>
            <a:ext cx="774700" cy="7747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17424400" y="9753600"/>
            <a:ext cx="2921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1600" b="0" i="0" u="none" strike="noStrike" dirty="0">
                <a:solidFill>
                  <a:srgbClr val="A92C0C"/>
                </a:solidFill>
                <a:latin typeface="Roboto"/>
              </a:rPr>
              <a:t>04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8191500" y="5410200"/>
            <a:ext cx="19050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altLang="en-US" sz="2200" dirty="0">
                <a:solidFill>
                  <a:srgbClr val="F1EDE5"/>
                </a:solidFill>
                <a:ea typeface="210 OmniGothic 050"/>
              </a:rPr>
              <a:t>기술적 구현 </a:t>
            </a:r>
            <a:endParaRPr lang="ko-KR" sz="2200" b="0" i="0" u="none" strike="noStrike" dirty="0">
              <a:solidFill>
                <a:srgbClr val="F1EDE5"/>
              </a:solidFill>
              <a:ea typeface="210 OmniGothic 050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4051300" y="3009900"/>
            <a:ext cx="2133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altLang="en-US" sz="2000" b="0" i="0" u="none" strike="noStrike" dirty="0">
                <a:solidFill>
                  <a:srgbClr val="000000"/>
                </a:solidFill>
                <a:ea typeface="210 OmniGothic 050"/>
              </a:rPr>
              <a:t>프론트 </a:t>
            </a:r>
            <a:r>
              <a:rPr lang="ko-KR" altLang="en-US" sz="2000" b="0" i="0" u="none" strike="noStrike" dirty="0" err="1">
                <a:solidFill>
                  <a:srgbClr val="000000"/>
                </a:solidFill>
                <a:ea typeface="210 OmniGothic 050"/>
              </a:rPr>
              <a:t>엔드</a:t>
            </a:r>
            <a:r>
              <a:rPr lang="ko-KR" altLang="en-US" sz="2000" b="0" i="0" u="none" strike="noStrike" dirty="0">
                <a:solidFill>
                  <a:srgbClr val="000000"/>
                </a:solidFill>
                <a:ea typeface="210 OmniGothic 050"/>
              </a:rPr>
              <a:t> </a:t>
            </a:r>
            <a:endParaRPr lang="ko-KR" sz="2000" b="0" i="0" u="none" strike="noStrike" dirty="0">
              <a:solidFill>
                <a:srgbClr val="000000"/>
              </a:solidFill>
              <a:ea typeface="210 OmniGothic 050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2247900" y="3606800"/>
            <a:ext cx="575310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algn="just">
              <a:lnSpc>
                <a:spcPct val="124499"/>
              </a:lnSpc>
            </a:pPr>
            <a:r>
              <a:rPr lang="en-US" altLang="ko-KR" b="1" kern="0" dirty="0">
                <a:solidFill>
                  <a:srgbClr val="000000"/>
                </a:solidFill>
                <a:latin typeface="Cambria" panose="02040503050406030204" pitchFamily="18" charset="0"/>
              </a:rPr>
              <a:t>    STS3(Spring Tool Suite 3)</a:t>
            </a:r>
            <a:endParaRPr lang="ko-KR" altLang="en-US" b="1" kern="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lvl="0" algn="just">
              <a:lnSpc>
                <a:spcPct val="124499"/>
              </a:lnSpc>
            </a:pPr>
            <a:r>
              <a:rPr lang="en-US" altLang="ko-KR" sz="1600" dirty="0">
                <a:solidFill>
                  <a:srgbClr val="454545"/>
                </a:solidFill>
                <a:ea typeface="Pretendard Medium"/>
              </a:rPr>
              <a:t>view – </a:t>
            </a:r>
            <a:r>
              <a:rPr lang="en-US" altLang="ko-KR" sz="1600" dirty="0" err="1">
                <a:solidFill>
                  <a:srgbClr val="454545"/>
                </a:solidFill>
                <a:ea typeface="Pretendard Medium"/>
              </a:rPr>
              <a:t>jsp</a:t>
            </a:r>
            <a:r>
              <a:rPr lang="en-US" altLang="ko-KR" sz="1600" dirty="0">
                <a:solidFill>
                  <a:srgbClr val="454545"/>
                </a:solidFill>
                <a:ea typeface="Pretendard Medium"/>
              </a:rPr>
              <a:t>  </a:t>
            </a:r>
            <a:r>
              <a:rPr lang="ko-KR" altLang="en-US" sz="1600" dirty="0">
                <a:solidFill>
                  <a:srgbClr val="454545"/>
                </a:solidFill>
                <a:ea typeface="Pretendard Medium"/>
              </a:rPr>
              <a:t>로 사용자 인터페이스 구축</a:t>
            </a:r>
            <a:endParaRPr lang="en-US" sz="1600" dirty="0">
              <a:solidFill>
                <a:srgbClr val="454545"/>
              </a:solidFill>
              <a:ea typeface="Pretendard Medium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0299700" y="3594100"/>
            <a:ext cx="574040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algn="just">
              <a:lnSpc>
                <a:spcPct val="124499"/>
              </a:lnSpc>
            </a:pPr>
            <a:r>
              <a:rPr lang="en-US" altLang="ko-KR" b="1" kern="0" dirty="0">
                <a:solidFill>
                  <a:srgbClr val="000000"/>
                </a:solidFill>
                <a:latin typeface="Cambria" panose="02040503050406030204" pitchFamily="18" charset="0"/>
              </a:rPr>
              <a:t>   STS3(Spring Tool Suite 3)</a:t>
            </a:r>
            <a:endParaRPr lang="ko-KR" altLang="en-US" b="1" kern="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lvl="0" algn="just">
              <a:lnSpc>
                <a:spcPct val="124499"/>
              </a:lnSpc>
            </a:pPr>
            <a:r>
              <a:rPr lang="en-US" altLang="ko-KR" sz="1600" dirty="0">
                <a:solidFill>
                  <a:srgbClr val="454545"/>
                </a:solidFill>
                <a:ea typeface="Pretendard Medium"/>
              </a:rPr>
              <a:t>IOC </a:t>
            </a:r>
            <a:r>
              <a:rPr lang="ko-KR" altLang="en-US" sz="1600" dirty="0">
                <a:solidFill>
                  <a:srgbClr val="454545"/>
                </a:solidFill>
                <a:ea typeface="Pretendard Medium"/>
              </a:rPr>
              <a:t>의존성 주입 방식으로  </a:t>
            </a:r>
            <a:r>
              <a:rPr lang="en-US" altLang="ko-KR" sz="1600" dirty="0">
                <a:solidFill>
                  <a:srgbClr val="454545"/>
                </a:solidFill>
                <a:ea typeface="Pretendard Medium"/>
              </a:rPr>
              <a:t>API </a:t>
            </a:r>
            <a:r>
              <a:rPr lang="ko-KR" altLang="en-US" sz="1600" dirty="0">
                <a:solidFill>
                  <a:srgbClr val="454545"/>
                </a:solidFill>
                <a:ea typeface="Pretendard Medium"/>
              </a:rPr>
              <a:t>및 데이터 처리 및 구현</a:t>
            </a:r>
            <a:endParaRPr lang="en-US" sz="1600" b="0" i="0" u="none" strike="noStrike" dirty="0">
              <a:solidFill>
                <a:srgbClr val="454545"/>
              </a:solidFill>
              <a:latin typeface="Pretendard Medium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2103100" y="3009900"/>
            <a:ext cx="2133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endParaRPr lang="ko-KR" sz="2000" b="0" i="0" u="none" strike="noStrike" dirty="0">
              <a:solidFill>
                <a:srgbClr val="000000"/>
              </a:solidFill>
              <a:ea typeface="210 OmniGothic 050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4051300" y="7302500"/>
            <a:ext cx="2133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altLang="ko-KR" sz="2200" b="1" i="0" u="none" strike="noStrike" spc="100" dirty="0" err="1">
                <a:solidFill>
                  <a:srgbClr val="000000"/>
                </a:solidFill>
                <a:ea typeface="210 OmniGothic 050"/>
              </a:rPr>
              <a:t>Ui</a:t>
            </a:r>
            <a:r>
              <a:rPr lang="en-US" altLang="ko-KR" sz="2200" b="1" i="0" u="none" strike="noStrike" spc="100" dirty="0">
                <a:solidFill>
                  <a:srgbClr val="000000"/>
                </a:solidFill>
                <a:ea typeface="210 OmniGothic 050"/>
              </a:rPr>
              <a:t>/ UX  </a:t>
            </a:r>
            <a:endParaRPr lang="ko-KR" sz="2200" b="1" i="0" u="none" strike="noStrike" spc="100" dirty="0">
              <a:solidFill>
                <a:srgbClr val="000000"/>
              </a:solidFill>
              <a:ea typeface="210 OmniGothic 050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2247900" y="7899400"/>
            <a:ext cx="575310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just">
              <a:lnSpc>
                <a:spcPct val="124499"/>
              </a:lnSpc>
            </a:pPr>
            <a:r>
              <a:rPr lang="ko-KR" altLang="en-US" sz="1600" dirty="0" err="1">
                <a:solidFill>
                  <a:srgbClr val="454545"/>
                </a:solidFill>
                <a:ea typeface="Pretendard Medium"/>
              </a:rPr>
              <a:t>피그마</a:t>
            </a:r>
            <a:r>
              <a:rPr lang="ko-KR" altLang="en-US" sz="1600" dirty="0">
                <a:solidFill>
                  <a:srgbClr val="454545"/>
                </a:solidFill>
                <a:ea typeface="Pretendard Medium"/>
              </a:rPr>
              <a:t> </a:t>
            </a:r>
            <a:r>
              <a:rPr lang="en-US" altLang="ko-KR" sz="1600" dirty="0">
                <a:solidFill>
                  <a:srgbClr val="454545"/>
                </a:solidFill>
                <a:ea typeface="Pretendard Medium"/>
              </a:rPr>
              <a:t>– </a:t>
            </a:r>
            <a:r>
              <a:rPr lang="ko-KR" altLang="en-US" sz="1600" dirty="0">
                <a:solidFill>
                  <a:srgbClr val="454545"/>
                </a:solidFill>
                <a:ea typeface="Pretendard Medium"/>
              </a:rPr>
              <a:t>웹 서비스의 상세 흐름 및 아이콘디자인</a:t>
            </a:r>
            <a:r>
              <a:rPr lang="en-US" altLang="ko-KR" sz="1600" dirty="0">
                <a:solidFill>
                  <a:srgbClr val="454545"/>
                </a:solidFill>
                <a:ea typeface="Pretendard Medium"/>
              </a:rPr>
              <a:t>, Wire Frame </a:t>
            </a:r>
            <a:r>
              <a:rPr lang="ko-KR" altLang="en-US" sz="1600" dirty="0">
                <a:solidFill>
                  <a:srgbClr val="454545"/>
                </a:solidFill>
                <a:ea typeface="Pretendard Medium"/>
              </a:rPr>
              <a:t>작업 </a:t>
            </a:r>
            <a:endParaRPr lang="en-US" sz="1600" b="0" i="0" u="none" strike="noStrike" dirty="0">
              <a:solidFill>
                <a:srgbClr val="454545"/>
              </a:solidFill>
              <a:latin typeface="Pretendard Medium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10337800" y="7886700"/>
            <a:ext cx="5740400" cy="584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just">
              <a:lnSpc>
                <a:spcPct val="124499"/>
              </a:lnSpc>
            </a:pPr>
            <a:r>
              <a:rPr lang="en-US" altLang="ko-KR" b="1" kern="0" dirty="0">
                <a:solidFill>
                  <a:srgbClr val="000000"/>
                </a:solidFill>
                <a:latin typeface="Cambria" panose="02040503050406030204" pitchFamily="18" charset="0"/>
              </a:rPr>
              <a:t>    MY SQL </a:t>
            </a:r>
            <a:endParaRPr lang="en-US" altLang="ko-KR" sz="1600" dirty="0">
              <a:solidFill>
                <a:srgbClr val="454545"/>
              </a:solidFill>
              <a:ea typeface="Pretendard Medium"/>
            </a:endParaRPr>
          </a:p>
          <a:p>
            <a:pPr lvl="0" algn="just">
              <a:lnSpc>
                <a:spcPct val="124499"/>
              </a:lnSpc>
            </a:pPr>
            <a:r>
              <a:rPr lang="en-US" altLang="ko-KR" sz="1600" b="0" i="0" u="none" strike="noStrike" dirty="0">
                <a:solidFill>
                  <a:srgbClr val="454545"/>
                </a:solidFill>
                <a:ea typeface="Pretendard Medium"/>
              </a:rPr>
              <a:t> </a:t>
            </a:r>
            <a:r>
              <a:rPr lang="ko-KR" altLang="en-US" sz="1600" b="0" i="0" u="none" strike="noStrike" dirty="0">
                <a:solidFill>
                  <a:srgbClr val="454545"/>
                </a:solidFill>
                <a:ea typeface="Pretendard Medium"/>
              </a:rPr>
              <a:t>관계형 데이터 베이스로 테이블</a:t>
            </a:r>
            <a:r>
              <a:rPr lang="en-US" altLang="ko-KR" sz="1600" b="0" i="0" u="none" strike="noStrike" dirty="0">
                <a:solidFill>
                  <a:srgbClr val="454545"/>
                </a:solidFill>
                <a:ea typeface="Pretendard Medium"/>
              </a:rPr>
              <a:t>, </a:t>
            </a:r>
            <a:r>
              <a:rPr lang="ko-KR" altLang="en-US" sz="1600" b="0" i="0" u="none" strike="noStrike" dirty="0">
                <a:solidFill>
                  <a:srgbClr val="454545"/>
                </a:solidFill>
                <a:ea typeface="Pretendard Medium"/>
              </a:rPr>
              <a:t>예약 정보 저장</a:t>
            </a:r>
            <a:r>
              <a:rPr lang="en-US" altLang="ko-KR" sz="1600" b="0" i="0" u="none" strike="noStrike" dirty="0">
                <a:solidFill>
                  <a:srgbClr val="454545"/>
                </a:solidFill>
                <a:ea typeface="Pretendard Medium"/>
              </a:rPr>
              <a:t>, </a:t>
            </a:r>
            <a:r>
              <a:rPr lang="ko-KR" altLang="en-US" sz="1600" b="0" i="0" u="none" strike="noStrike" dirty="0">
                <a:solidFill>
                  <a:srgbClr val="454545"/>
                </a:solidFill>
                <a:ea typeface="Pretendard Medium"/>
              </a:rPr>
              <a:t>유지 관리 </a:t>
            </a:r>
            <a:endParaRPr lang="en-US" sz="1600" b="0" i="0" u="none" strike="noStrike" dirty="0">
              <a:solidFill>
                <a:srgbClr val="454545"/>
              </a:solidFill>
              <a:latin typeface="Pretendard Medium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12103100" y="7302500"/>
            <a:ext cx="2133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algn="ctr">
              <a:lnSpc>
                <a:spcPct val="99600"/>
              </a:lnSpc>
            </a:pPr>
            <a:r>
              <a:rPr lang="en-US" altLang="ko-KR" sz="2400" b="1" dirty="0">
                <a:solidFill>
                  <a:srgbClr val="000000"/>
                </a:solidFill>
                <a:ea typeface="210 OmniGothic 050"/>
              </a:rPr>
              <a:t>Data Base</a:t>
            </a:r>
            <a:endParaRPr lang="ko-KR" sz="2400" b="1" dirty="0">
              <a:solidFill>
                <a:srgbClr val="000000"/>
              </a:solidFill>
              <a:ea typeface="210 OmniGothic 050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1092200" y="584200"/>
            <a:ext cx="35433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1600" b="0" i="0" u="none" strike="noStrike">
                <a:solidFill>
                  <a:srgbClr val="A92C0C"/>
                </a:solidFill>
                <a:latin typeface="Roboto Light"/>
              </a:rPr>
              <a:t>Public Institution Business Plan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4109700" y="584200"/>
            <a:ext cx="30861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altLang="ko-KR" sz="1600" dirty="0">
                <a:solidFill>
                  <a:srgbClr val="A92C0C"/>
                </a:solidFill>
                <a:latin typeface="Roboto Light"/>
              </a:rPr>
              <a:t>AOR company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8216900" y="584200"/>
            <a:ext cx="18669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altLang="ko-KR" sz="1600" dirty="0">
                <a:solidFill>
                  <a:srgbClr val="A92C0C"/>
                </a:solidFill>
                <a:latin typeface="Roboto Medium"/>
              </a:rPr>
              <a:t>AOR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12655052" y="3003034"/>
            <a:ext cx="105509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lnSpc>
                <a:spcPct val="99600"/>
              </a:lnSpc>
            </a:pPr>
            <a:r>
              <a:rPr lang="ko-KR" altLang="en-US" sz="2000" dirty="0">
                <a:solidFill>
                  <a:srgbClr val="000000"/>
                </a:solidFill>
                <a:ea typeface="210 OmniGothic 050"/>
              </a:rPr>
              <a:t>백 </a:t>
            </a:r>
            <a:r>
              <a:rPr lang="ko-KR" altLang="en-US" sz="2000" dirty="0" err="1">
                <a:solidFill>
                  <a:srgbClr val="000000"/>
                </a:solidFill>
                <a:ea typeface="210 OmniGothic 050"/>
              </a:rPr>
              <a:t>엔드</a:t>
            </a:r>
            <a:r>
              <a:rPr lang="ko-KR" altLang="en-US" sz="2000" dirty="0">
                <a:solidFill>
                  <a:srgbClr val="000000"/>
                </a:solidFill>
                <a:ea typeface="210 OmniGothic 050"/>
              </a:rPr>
              <a:t> </a:t>
            </a:r>
            <a:endParaRPr lang="ko-KR" altLang="ko-KR" sz="2000" dirty="0">
              <a:solidFill>
                <a:srgbClr val="000000"/>
              </a:solidFill>
              <a:ea typeface="210 OmniGothic 050"/>
            </a:endParaRPr>
          </a:p>
        </p:txBody>
      </p:sp>
      <p:sp>
        <p:nvSpPr>
          <p:cNvPr id="32" name="TextBox 15"/>
          <p:cNvSpPr txBox="1"/>
          <p:nvPr/>
        </p:nvSpPr>
        <p:spPr>
          <a:xfrm>
            <a:off x="1092200" y="990600"/>
            <a:ext cx="40132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altLang="ko-KR" sz="2000" dirty="0">
                <a:solidFill>
                  <a:srgbClr val="A92C0C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04.</a:t>
            </a:r>
            <a:r>
              <a:rPr lang="ko-KR" altLang="en-US" sz="2000" dirty="0">
                <a:solidFill>
                  <a:srgbClr val="A92C0C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기술 요구사항</a:t>
            </a:r>
            <a:endParaRPr lang="en-US" altLang="ko-KR" sz="2000" dirty="0">
              <a:solidFill>
                <a:srgbClr val="A92C0C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marL="457200" lvl="0" indent="-457200" algn="l">
              <a:lnSpc>
                <a:spcPct val="116199"/>
              </a:lnSpc>
              <a:buAutoNum type="arabicPeriod" startAt="2"/>
            </a:pPr>
            <a:endParaRPr lang="en-US" altLang="ko-KR" sz="2000" dirty="0">
              <a:solidFill>
                <a:srgbClr val="A92C0C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lvl="0" algn="l">
              <a:lnSpc>
                <a:spcPct val="116199"/>
              </a:lnSpc>
            </a:pPr>
            <a:endParaRPr lang="ko-KR" sz="2000" b="0" i="0" u="none" strike="noStrike" dirty="0">
              <a:solidFill>
                <a:srgbClr val="A92C0C"/>
              </a:solidFill>
              <a:ea typeface="210 OmniGothic 050"/>
            </a:endParaRPr>
          </a:p>
        </p:txBody>
      </p:sp>
    </p:spTree>
    <p:extLst>
      <p:ext uri="{BB962C8B-B14F-4D97-AF65-F5344CB8AC3E}">
        <p14:creationId xmlns:p14="http://schemas.microsoft.com/office/powerpoint/2010/main" val="16931169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D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943100"/>
            <a:ext cx="15557500" cy="78105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092200" y="8547100"/>
            <a:ext cx="158369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endParaRPr lang="en-US" altLang="ko-KR" sz="3000" dirty="0">
              <a:solidFill>
                <a:srgbClr val="FFFFFF"/>
              </a:solidFill>
              <a:ea typeface="Pretendard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092200" y="584200"/>
            <a:ext cx="35433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1600" b="0" i="0" u="none" strike="noStrike">
                <a:solidFill>
                  <a:srgbClr val="A92C0C"/>
                </a:solidFill>
                <a:latin typeface="Roboto Light"/>
              </a:rPr>
              <a:t>Public Institution Business Plan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92200" y="990600"/>
            <a:ext cx="5842000" cy="75787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116199"/>
              </a:lnSpc>
            </a:pPr>
            <a:r>
              <a:rPr lang="en-US" sz="2000" b="0" i="0" u="none" strike="noStrike" dirty="0">
                <a:solidFill>
                  <a:srgbClr val="A92C0C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05. </a:t>
            </a:r>
            <a:r>
              <a:rPr lang="en-US" altLang="ko-KR" sz="2000" b="0" i="0" u="none" strike="noStrike" dirty="0">
                <a:solidFill>
                  <a:srgbClr val="A92C0C"/>
                </a:solidFill>
                <a:ea typeface="210 OmniGothic 050"/>
              </a:rPr>
              <a:t> </a:t>
            </a:r>
            <a:r>
              <a:rPr lang="ko-KR" altLang="en-US" sz="2000" b="0" i="0" u="none" strike="noStrike" dirty="0">
                <a:solidFill>
                  <a:srgbClr val="A92C0C"/>
                </a:solidFill>
                <a:ea typeface="210 OmniGothic 050"/>
              </a:rPr>
              <a:t>물리적 설계    </a:t>
            </a:r>
            <a:r>
              <a:rPr lang="en-US" altLang="ko-KR" sz="2000" b="0" i="0" u="none" strike="noStrike" dirty="0">
                <a:solidFill>
                  <a:srgbClr val="A92C0C"/>
                </a:solidFill>
                <a:ea typeface="210 OmniGothic 050"/>
              </a:rPr>
              <a:t>-  </a:t>
            </a:r>
            <a:r>
              <a:rPr lang="en-US" altLang="ko-KR" sz="2000" dirty="0">
                <a:solidFill>
                  <a:srgbClr val="A92C0C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ER </a:t>
            </a:r>
            <a:r>
              <a:rPr lang="ko-KR" altLang="en-US" sz="2000" dirty="0">
                <a:solidFill>
                  <a:srgbClr val="A92C0C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다이어그램</a:t>
            </a:r>
            <a:r>
              <a:rPr lang="en-US" altLang="ko-KR" sz="2000" dirty="0">
                <a:solidFill>
                  <a:srgbClr val="A92C0C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endParaRPr lang="ko-KR" sz="2000" b="0" i="0" u="none" strike="noStrike" dirty="0">
              <a:solidFill>
                <a:srgbClr val="A92C0C"/>
              </a:solidFill>
              <a:ea typeface="210 OmniGothic 050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4109700" y="584200"/>
            <a:ext cx="30861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altLang="ko-KR" sz="1600" dirty="0">
                <a:solidFill>
                  <a:srgbClr val="A92C0C"/>
                </a:solidFill>
                <a:latin typeface="Roboto Light"/>
              </a:rPr>
              <a:t>AOR company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216900" y="584200"/>
            <a:ext cx="18669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altLang="ko-KR" sz="1600" dirty="0">
                <a:solidFill>
                  <a:srgbClr val="A92C0C"/>
                </a:solidFill>
                <a:latin typeface="Roboto Medium"/>
              </a:rPr>
              <a:t>AOR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7132300" y="9753600"/>
            <a:ext cx="5842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1600" b="0" i="0" u="none" strike="noStrike" dirty="0">
                <a:solidFill>
                  <a:srgbClr val="A92C0C"/>
                </a:solidFill>
                <a:latin typeface="Roboto"/>
              </a:rPr>
              <a:t>05</a:t>
            </a: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0" y="2243770"/>
            <a:ext cx="12115799" cy="7014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9261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/>
          <p:cNvSpPr txBox="1"/>
          <p:nvPr/>
        </p:nvSpPr>
        <p:spPr>
          <a:xfrm>
            <a:off x="1092200" y="8547100"/>
            <a:ext cx="158369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endParaRPr lang="en-US" altLang="ko-KR" sz="3000" dirty="0">
              <a:solidFill>
                <a:srgbClr val="FFFFFF"/>
              </a:solidFill>
              <a:ea typeface="Pretendard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092200" y="584200"/>
            <a:ext cx="35433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1600" b="0" i="0" u="none" strike="noStrike">
                <a:solidFill>
                  <a:srgbClr val="A92C0C"/>
                </a:solidFill>
                <a:latin typeface="Roboto Light"/>
              </a:rPr>
              <a:t>Public Institution Business Plan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92200" y="1112520"/>
            <a:ext cx="40132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000" b="0" i="0" u="none" strike="noStrike" dirty="0">
                <a:solidFill>
                  <a:srgbClr val="A92C0C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06. </a:t>
            </a:r>
            <a:r>
              <a:rPr lang="en-US" sz="2000" dirty="0">
                <a:solidFill>
                  <a:srgbClr val="A92C0C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2000" dirty="0">
                <a:solidFill>
                  <a:srgbClr val="A92C0C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논리적 설계 </a:t>
            </a:r>
            <a:endParaRPr lang="en-US" altLang="ko-KR" sz="2000" dirty="0">
              <a:solidFill>
                <a:srgbClr val="A92C0C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lvl="0" algn="l">
              <a:lnSpc>
                <a:spcPct val="116199"/>
              </a:lnSpc>
            </a:pPr>
            <a:endParaRPr lang="ko-KR" sz="2000" b="0" i="0" u="none" strike="noStrike" dirty="0">
              <a:solidFill>
                <a:srgbClr val="A92C0C"/>
              </a:solidFill>
              <a:ea typeface="210 OmniGothic 050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4109700" y="584200"/>
            <a:ext cx="30861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altLang="ko-KR" sz="1600" dirty="0">
                <a:solidFill>
                  <a:srgbClr val="A92C0C"/>
                </a:solidFill>
                <a:latin typeface="Roboto Light"/>
              </a:rPr>
              <a:t>AOR company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216900" y="584200"/>
            <a:ext cx="18669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altLang="ko-KR" sz="1600" dirty="0">
                <a:solidFill>
                  <a:srgbClr val="A92C0C"/>
                </a:solidFill>
                <a:latin typeface="Roboto Medium"/>
              </a:rPr>
              <a:t>AOR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7132300" y="9753600"/>
            <a:ext cx="5842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1600" b="0" i="0" u="none" strike="noStrike" dirty="0">
                <a:solidFill>
                  <a:srgbClr val="A92C0C"/>
                </a:solidFill>
                <a:latin typeface="Roboto"/>
              </a:rPr>
              <a:t>06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3084512" y="1847110"/>
            <a:ext cx="9144000" cy="7272760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>
              <a:lnSpc>
                <a:spcPct val="115000"/>
              </a:lnSpc>
              <a:spcBef>
                <a:spcPts val="1000"/>
              </a:spcBef>
            </a:pPr>
            <a:r>
              <a:rPr lang="en-US" altLang="ko-KR" sz="2400" b="1" kern="0" dirty="0">
                <a:solidFill>
                  <a:srgbClr val="4F81BD"/>
                </a:solidFill>
                <a:latin typeface="Calibri" panose="020F0502020204030204" pitchFamily="34" charset="0"/>
              </a:rPr>
              <a:t>                                                  1. </a:t>
            </a:r>
            <a:r>
              <a:rPr lang="ko-KR" altLang="en-US" sz="2400" b="1" kern="0" dirty="0" err="1">
                <a:solidFill>
                  <a:srgbClr val="4F81BD"/>
                </a:solidFill>
                <a:latin typeface="맑은 고딕" panose="020B0503020000020004" pitchFamily="50" charset="-127"/>
              </a:rPr>
              <a:t>엔터티</a:t>
            </a:r>
            <a:r>
              <a:rPr lang="en-US" altLang="ko-KR" sz="2400" b="1" kern="0" dirty="0">
                <a:solidFill>
                  <a:srgbClr val="4F81BD"/>
                </a:solidFill>
                <a:latin typeface="Calibri" panose="020F0502020204030204" pitchFamily="34" charset="0"/>
              </a:rPr>
              <a:t>(Entity) </a:t>
            </a:r>
            <a:r>
              <a:rPr lang="ko-KR" altLang="en-US" sz="2400" b="1" kern="0" dirty="0">
                <a:solidFill>
                  <a:srgbClr val="4F81BD"/>
                </a:solidFill>
                <a:latin typeface="맑은 고딕" panose="020B0503020000020004" pitchFamily="50" charset="-127"/>
              </a:rPr>
              <a:t>및 속성</a:t>
            </a:r>
            <a:r>
              <a:rPr lang="en-US" altLang="ko-KR" sz="2400" b="1" kern="0" dirty="0">
                <a:solidFill>
                  <a:srgbClr val="4F81BD"/>
                </a:solidFill>
                <a:latin typeface="Calibri" panose="020F0502020204030204" pitchFamily="34" charset="0"/>
              </a:rPr>
              <a:t>(Attribute)</a:t>
            </a:r>
          </a:p>
          <a:p>
            <a:pPr fontAlgn="base">
              <a:lnSpc>
                <a:spcPct val="115000"/>
              </a:lnSpc>
              <a:spcBef>
                <a:spcPts val="1000"/>
              </a:spcBef>
            </a:pPr>
            <a:r>
              <a:rPr lang="en-US" altLang="ko-KR" b="1" kern="0" dirty="0">
                <a:solidFill>
                  <a:srgbClr val="4F81BD"/>
                </a:solidFill>
                <a:latin typeface="Calibri" panose="020F0502020204030204" pitchFamily="34" charset="0"/>
              </a:rPr>
              <a:t>Users</a:t>
            </a:r>
          </a:p>
          <a:p>
            <a:pPr marL="457200" indent="-228600" fontAlgn="base">
              <a:lnSpc>
                <a:spcPct val="115000"/>
              </a:lnSpc>
            </a:pPr>
            <a:r>
              <a:rPr lang="en-US" altLang="ko-KR" kern="0" dirty="0">
                <a:solidFill>
                  <a:srgbClr val="000000"/>
                </a:solidFill>
                <a:latin typeface="Cambria" panose="02040503050406030204" pitchFamily="18" charset="0"/>
              </a:rPr>
              <a:t>- </a:t>
            </a:r>
            <a:r>
              <a:rPr lang="en-US" altLang="ko-KR" kern="0" dirty="0" err="1">
                <a:solidFill>
                  <a:srgbClr val="000000"/>
                </a:solidFill>
                <a:latin typeface="Cambria" panose="02040503050406030204" pitchFamily="18" charset="0"/>
              </a:rPr>
              <a:t>user_id</a:t>
            </a:r>
            <a:r>
              <a:rPr lang="en-US" altLang="ko-KR" kern="0" dirty="0">
                <a:solidFill>
                  <a:srgbClr val="000000"/>
                </a:solidFill>
                <a:latin typeface="Cambria" panose="02040503050406030204" pitchFamily="18" charset="0"/>
              </a:rPr>
              <a:t> (Primary Key)</a:t>
            </a:r>
          </a:p>
          <a:p>
            <a:pPr marL="457200" indent="-228600" fontAlgn="base">
              <a:lnSpc>
                <a:spcPct val="115000"/>
              </a:lnSpc>
            </a:pPr>
            <a:r>
              <a:rPr lang="en-US" altLang="ko-KR" kern="0" dirty="0">
                <a:solidFill>
                  <a:srgbClr val="000000"/>
                </a:solidFill>
                <a:latin typeface="Cambria" panose="02040503050406030204" pitchFamily="18" charset="0"/>
              </a:rPr>
              <a:t>- username</a:t>
            </a:r>
          </a:p>
          <a:p>
            <a:pPr marL="457200" indent="-228600" fontAlgn="base">
              <a:lnSpc>
                <a:spcPct val="115000"/>
              </a:lnSpc>
            </a:pPr>
            <a:r>
              <a:rPr lang="en-US" altLang="ko-KR" kern="0" dirty="0">
                <a:solidFill>
                  <a:srgbClr val="000000"/>
                </a:solidFill>
                <a:latin typeface="Cambria" panose="02040503050406030204" pitchFamily="18" charset="0"/>
              </a:rPr>
              <a:t>- password</a:t>
            </a:r>
          </a:p>
          <a:p>
            <a:pPr marL="457200" indent="-228600" fontAlgn="base">
              <a:lnSpc>
                <a:spcPct val="115000"/>
              </a:lnSpc>
            </a:pPr>
            <a:r>
              <a:rPr lang="en-US" altLang="ko-KR" kern="0" dirty="0">
                <a:solidFill>
                  <a:srgbClr val="000000"/>
                </a:solidFill>
                <a:latin typeface="Cambria" panose="02040503050406030204" pitchFamily="18" charset="0"/>
              </a:rPr>
              <a:t>- age</a:t>
            </a:r>
          </a:p>
          <a:p>
            <a:pPr marL="457200" indent="-228600" fontAlgn="base">
              <a:lnSpc>
                <a:spcPct val="115000"/>
              </a:lnSpc>
            </a:pPr>
            <a:r>
              <a:rPr lang="en-US" altLang="ko-KR" kern="0" dirty="0">
                <a:solidFill>
                  <a:srgbClr val="000000"/>
                </a:solidFill>
                <a:latin typeface="Cambria" panose="02040503050406030204" pitchFamily="18" charset="0"/>
              </a:rPr>
              <a:t>- email</a:t>
            </a:r>
          </a:p>
          <a:p>
            <a:pPr marL="457200" indent="-228600" fontAlgn="base">
              <a:lnSpc>
                <a:spcPct val="115000"/>
              </a:lnSpc>
            </a:pPr>
            <a:r>
              <a:rPr lang="en-US" altLang="ko-KR" kern="0" dirty="0">
                <a:solidFill>
                  <a:srgbClr val="000000"/>
                </a:solidFill>
                <a:latin typeface="Cambria" panose="02040503050406030204" pitchFamily="18" charset="0"/>
              </a:rPr>
              <a:t>- phone</a:t>
            </a:r>
          </a:p>
          <a:p>
            <a:pPr marL="457200" indent="-228600" fontAlgn="base">
              <a:lnSpc>
                <a:spcPct val="115000"/>
              </a:lnSpc>
            </a:pPr>
            <a:r>
              <a:rPr lang="en-US" altLang="ko-KR" kern="0" dirty="0">
                <a:solidFill>
                  <a:srgbClr val="000000"/>
                </a:solidFill>
                <a:latin typeface="Cambria" panose="02040503050406030204" pitchFamily="18" charset="0"/>
              </a:rPr>
              <a:t>- gender</a:t>
            </a:r>
          </a:p>
          <a:p>
            <a:pPr fontAlgn="base">
              <a:lnSpc>
                <a:spcPct val="115000"/>
              </a:lnSpc>
              <a:spcBef>
                <a:spcPts val="1000"/>
              </a:spcBef>
            </a:pPr>
            <a:r>
              <a:rPr lang="en-US" altLang="ko-KR" b="1" kern="0" dirty="0">
                <a:solidFill>
                  <a:srgbClr val="4F81BD"/>
                </a:solidFill>
                <a:latin typeface="Calibri" panose="020F0502020204030204" pitchFamily="34" charset="0"/>
              </a:rPr>
              <a:t>Restaurants</a:t>
            </a:r>
          </a:p>
          <a:p>
            <a:pPr marL="457200" indent="-228600" fontAlgn="base">
              <a:lnSpc>
                <a:spcPct val="115000"/>
              </a:lnSpc>
            </a:pPr>
            <a:r>
              <a:rPr lang="en-US" altLang="ko-KR" kern="0" dirty="0">
                <a:solidFill>
                  <a:srgbClr val="000000"/>
                </a:solidFill>
                <a:latin typeface="Cambria" panose="02040503050406030204" pitchFamily="18" charset="0"/>
              </a:rPr>
              <a:t>- </a:t>
            </a:r>
            <a:r>
              <a:rPr lang="en-US" altLang="ko-KR" kern="0" dirty="0" err="1">
                <a:solidFill>
                  <a:srgbClr val="000000"/>
                </a:solidFill>
                <a:latin typeface="Cambria" panose="02040503050406030204" pitchFamily="18" charset="0"/>
              </a:rPr>
              <a:t>restaurant_id</a:t>
            </a:r>
            <a:r>
              <a:rPr lang="en-US" altLang="ko-KR" kern="0" dirty="0">
                <a:solidFill>
                  <a:srgbClr val="000000"/>
                </a:solidFill>
                <a:latin typeface="Cambria" panose="02040503050406030204" pitchFamily="18" charset="0"/>
              </a:rPr>
              <a:t> (Primary Key)</a:t>
            </a:r>
          </a:p>
          <a:p>
            <a:pPr marL="457200" indent="-228600" fontAlgn="base">
              <a:lnSpc>
                <a:spcPct val="115000"/>
              </a:lnSpc>
            </a:pPr>
            <a:r>
              <a:rPr lang="en-US" altLang="ko-KR" kern="0" dirty="0">
                <a:solidFill>
                  <a:srgbClr val="000000"/>
                </a:solidFill>
                <a:latin typeface="Cambria" panose="02040503050406030204" pitchFamily="18" charset="0"/>
              </a:rPr>
              <a:t>- name</a:t>
            </a:r>
          </a:p>
          <a:p>
            <a:pPr marL="457200" indent="-228600" fontAlgn="base">
              <a:lnSpc>
                <a:spcPct val="115000"/>
              </a:lnSpc>
            </a:pPr>
            <a:r>
              <a:rPr lang="en-US" altLang="ko-KR" kern="0" dirty="0">
                <a:solidFill>
                  <a:srgbClr val="000000"/>
                </a:solidFill>
                <a:latin typeface="Cambria" panose="02040503050406030204" pitchFamily="18" charset="0"/>
              </a:rPr>
              <a:t>- location</a:t>
            </a:r>
          </a:p>
          <a:p>
            <a:pPr marL="457200" indent="-228600" fontAlgn="base">
              <a:lnSpc>
                <a:spcPct val="115000"/>
              </a:lnSpc>
            </a:pPr>
            <a:r>
              <a:rPr lang="en-US" altLang="ko-KR" kern="0" dirty="0">
                <a:solidFill>
                  <a:srgbClr val="000000"/>
                </a:solidFill>
                <a:latin typeface="Cambria" panose="02040503050406030204" pitchFamily="18" charset="0"/>
              </a:rPr>
              <a:t>- cuisine</a:t>
            </a:r>
          </a:p>
          <a:p>
            <a:pPr marL="457200" indent="-228600" fontAlgn="base">
              <a:lnSpc>
                <a:spcPct val="115000"/>
              </a:lnSpc>
            </a:pPr>
            <a:r>
              <a:rPr lang="en-US" altLang="ko-KR" kern="0" dirty="0">
                <a:solidFill>
                  <a:srgbClr val="000000"/>
                </a:solidFill>
                <a:latin typeface="Cambria" panose="02040503050406030204" pitchFamily="18" charset="0"/>
              </a:rPr>
              <a:t>- contact</a:t>
            </a:r>
          </a:p>
          <a:p>
            <a:pPr fontAlgn="base">
              <a:lnSpc>
                <a:spcPct val="115000"/>
              </a:lnSpc>
              <a:spcBef>
                <a:spcPts val="1000"/>
              </a:spcBef>
            </a:pPr>
            <a:r>
              <a:rPr lang="en-US" altLang="ko-KR" b="1" kern="0" dirty="0">
                <a:solidFill>
                  <a:srgbClr val="4F81BD"/>
                </a:solidFill>
                <a:latin typeface="Calibri" panose="020F0502020204030204" pitchFamily="34" charset="0"/>
              </a:rPr>
              <a:t>Reservations</a:t>
            </a:r>
          </a:p>
          <a:p>
            <a:pPr marL="457200" indent="-228600" fontAlgn="base">
              <a:lnSpc>
                <a:spcPct val="115000"/>
              </a:lnSpc>
            </a:pPr>
            <a:r>
              <a:rPr lang="en-US" altLang="ko-KR" kern="0" dirty="0">
                <a:solidFill>
                  <a:srgbClr val="000000"/>
                </a:solidFill>
                <a:latin typeface="Cambria" panose="02040503050406030204" pitchFamily="18" charset="0"/>
              </a:rPr>
              <a:t>- </a:t>
            </a:r>
            <a:r>
              <a:rPr lang="en-US" altLang="ko-KR" kern="0" dirty="0" err="1">
                <a:solidFill>
                  <a:srgbClr val="000000"/>
                </a:solidFill>
                <a:latin typeface="Cambria" panose="02040503050406030204" pitchFamily="18" charset="0"/>
              </a:rPr>
              <a:t>reservation_id</a:t>
            </a:r>
            <a:r>
              <a:rPr lang="en-US" altLang="ko-KR" kern="0" dirty="0">
                <a:solidFill>
                  <a:srgbClr val="000000"/>
                </a:solidFill>
                <a:latin typeface="Cambria" panose="02040503050406030204" pitchFamily="18" charset="0"/>
              </a:rPr>
              <a:t> (Primary Key)</a:t>
            </a:r>
          </a:p>
          <a:p>
            <a:pPr marL="457200" indent="-228600" fontAlgn="base">
              <a:lnSpc>
                <a:spcPct val="115000"/>
              </a:lnSpc>
            </a:pPr>
            <a:r>
              <a:rPr lang="en-US" altLang="ko-KR" kern="0" dirty="0">
                <a:solidFill>
                  <a:srgbClr val="000000"/>
                </a:solidFill>
                <a:latin typeface="Cambria" panose="02040503050406030204" pitchFamily="18" charset="0"/>
              </a:rPr>
              <a:t>- </a:t>
            </a:r>
            <a:r>
              <a:rPr lang="en-US" altLang="ko-KR" kern="0" dirty="0" err="1">
                <a:solidFill>
                  <a:srgbClr val="000000"/>
                </a:solidFill>
                <a:latin typeface="Cambria" panose="02040503050406030204" pitchFamily="18" charset="0"/>
              </a:rPr>
              <a:t>user_id</a:t>
            </a:r>
            <a:r>
              <a:rPr lang="en-US" altLang="ko-KR" kern="0" dirty="0">
                <a:solidFill>
                  <a:srgbClr val="000000"/>
                </a:solidFill>
                <a:latin typeface="Cambria" panose="02040503050406030204" pitchFamily="18" charset="0"/>
              </a:rPr>
              <a:t> (Foreign Key </a:t>
            </a:r>
            <a:r>
              <a:rPr lang="en-US" altLang="ko-KR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→ </a:t>
            </a:r>
            <a:r>
              <a:rPr lang="en-US" altLang="ko-KR" kern="0" dirty="0">
                <a:solidFill>
                  <a:srgbClr val="000000"/>
                </a:solidFill>
                <a:latin typeface="Cambria" panose="02040503050406030204" pitchFamily="18" charset="0"/>
              </a:rPr>
              <a:t>Users)</a:t>
            </a:r>
          </a:p>
          <a:p>
            <a:pPr marL="457200" indent="-228600" fontAlgn="base">
              <a:lnSpc>
                <a:spcPct val="115000"/>
              </a:lnSpc>
            </a:pPr>
            <a:r>
              <a:rPr lang="en-US" altLang="ko-KR" kern="0" dirty="0">
                <a:solidFill>
                  <a:srgbClr val="000000"/>
                </a:solidFill>
                <a:latin typeface="Cambria" panose="02040503050406030204" pitchFamily="18" charset="0"/>
              </a:rPr>
              <a:t>- </a:t>
            </a:r>
            <a:r>
              <a:rPr lang="en-US" altLang="ko-KR" kern="0" dirty="0" err="1">
                <a:solidFill>
                  <a:srgbClr val="000000"/>
                </a:solidFill>
                <a:latin typeface="Cambria" panose="02040503050406030204" pitchFamily="18" charset="0"/>
              </a:rPr>
              <a:t>restaurant_id</a:t>
            </a:r>
            <a:r>
              <a:rPr lang="en-US" altLang="ko-KR" kern="0" dirty="0">
                <a:solidFill>
                  <a:srgbClr val="000000"/>
                </a:solidFill>
                <a:latin typeface="Cambria" panose="02040503050406030204" pitchFamily="18" charset="0"/>
              </a:rPr>
              <a:t> (Foreign Key </a:t>
            </a:r>
            <a:r>
              <a:rPr lang="en-US" altLang="ko-KR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→ </a:t>
            </a:r>
            <a:r>
              <a:rPr lang="en-US" altLang="ko-KR" kern="0" dirty="0">
                <a:solidFill>
                  <a:srgbClr val="000000"/>
                </a:solidFill>
                <a:latin typeface="Cambria" panose="02040503050406030204" pitchFamily="18" charset="0"/>
              </a:rPr>
              <a:t>Restaurants)</a:t>
            </a:r>
          </a:p>
          <a:p>
            <a:pPr marL="457200" indent="-228600" fontAlgn="base">
              <a:lnSpc>
                <a:spcPct val="115000"/>
              </a:lnSpc>
            </a:pPr>
            <a:r>
              <a:rPr lang="en-US" altLang="ko-KR" kern="0" dirty="0">
                <a:solidFill>
                  <a:srgbClr val="000000"/>
                </a:solidFill>
                <a:latin typeface="Cambria" panose="02040503050406030204" pitchFamily="18" charset="0"/>
              </a:rPr>
              <a:t>- </a:t>
            </a:r>
            <a:r>
              <a:rPr lang="en-US" altLang="ko-KR" kern="0" dirty="0" err="1">
                <a:solidFill>
                  <a:srgbClr val="000000"/>
                </a:solidFill>
                <a:latin typeface="Cambria" panose="02040503050406030204" pitchFamily="18" charset="0"/>
              </a:rPr>
              <a:t>reservation_date</a:t>
            </a:r>
            <a:endParaRPr lang="en-US" altLang="ko-KR" kern="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marL="457200" indent="-228600" fontAlgn="base">
              <a:lnSpc>
                <a:spcPct val="115000"/>
              </a:lnSpc>
            </a:pPr>
            <a:r>
              <a:rPr lang="en-US" altLang="ko-KR" kern="0" dirty="0">
                <a:solidFill>
                  <a:srgbClr val="000000"/>
                </a:solidFill>
                <a:latin typeface="Cambria" panose="02040503050406030204" pitchFamily="18" charset="0"/>
              </a:rPr>
              <a:t>- status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9537700" y="1941078"/>
            <a:ext cx="9144000" cy="5255285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lvl="0" indent="-342900" fontAlgn="base">
              <a:lnSpc>
                <a:spcPct val="115000"/>
              </a:lnSpc>
              <a:buClr>
                <a:srgbClr val="000000"/>
              </a:buClr>
              <a:buSzPts val="1000"/>
              <a:buFont typeface="Wingdings" panose="05000000000000000000" pitchFamily="2" charset="2"/>
              <a:buChar char="·"/>
            </a:pPr>
            <a:endParaRPr lang="en-US" altLang="ko-KR" kern="0" dirty="0">
              <a:solidFill>
                <a:srgbClr val="000000"/>
              </a:solidFill>
              <a:latin typeface="Cambria" panose="02040503050406030204" pitchFamily="18" charset="0"/>
              <a:ea typeface="한컴바탕"/>
            </a:endParaRPr>
          </a:p>
          <a:p>
            <a:pPr fontAlgn="base">
              <a:lnSpc>
                <a:spcPct val="115000"/>
              </a:lnSpc>
              <a:spcBef>
                <a:spcPts val="1000"/>
              </a:spcBef>
            </a:pPr>
            <a:r>
              <a:rPr lang="en-US" altLang="ko-KR" b="1" kern="0" dirty="0">
                <a:solidFill>
                  <a:srgbClr val="4F81BD"/>
                </a:solidFill>
                <a:latin typeface="Calibri" panose="020F0502020204030204" pitchFamily="34" charset="0"/>
              </a:rPr>
              <a:t>Payments</a:t>
            </a:r>
          </a:p>
          <a:p>
            <a:pPr marL="457200" indent="-228600" fontAlgn="base">
              <a:lnSpc>
                <a:spcPct val="115000"/>
              </a:lnSpc>
            </a:pPr>
            <a:r>
              <a:rPr lang="en-US" altLang="ko-KR" kern="0" dirty="0">
                <a:solidFill>
                  <a:srgbClr val="000000"/>
                </a:solidFill>
                <a:latin typeface="Cambria" panose="02040503050406030204" pitchFamily="18" charset="0"/>
              </a:rPr>
              <a:t>- </a:t>
            </a:r>
            <a:r>
              <a:rPr lang="en-US" altLang="ko-KR" kern="0" dirty="0" err="1">
                <a:solidFill>
                  <a:srgbClr val="000000"/>
                </a:solidFill>
                <a:latin typeface="Cambria" panose="02040503050406030204" pitchFamily="18" charset="0"/>
              </a:rPr>
              <a:t>payment_id</a:t>
            </a:r>
            <a:r>
              <a:rPr lang="en-US" altLang="ko-KR" kern="0" dirty="0">
                <a:solidFill>
                  <a:srgbClr val="000000"/>
                </a:solidFill>
                <a:latin typeface="Cambria" panose="02040503050406030204" pitchFamily="18" charset="0"/>
              </a:rPr>
              <a:t> (Primary Key)</a:t>
            </a:r>
          </a:p>
          <a:p>
            <a:pPr marL="457200" indent="-228600" fontAlgn="base">
              <a:lnSpc>
                <a:spcPct val="115000"/>
              </a:lnSpc>
            </a:pPr>
            <a:r>
              <a:rPr lang="en-US" altLang="ko-KR" kern="0" dirty="0">
                <a:solidFill>
                  <a:srgbClr val="000000"/>
                </a:solidFill>
                <a:latin typeface="Cambria" panose="02040503050406030204" pitchFamily="18" charset="0"/>
              </a:rPr>
              <a:t>- </a:t>
            </a:r>
            <a:r>
              <a:rPr lang="en-US" altLang="ko-KR" kern="0" dirty="0" err="1">
                <a:solidFill>
                  <a:srgbClr val="000000"/>
                </a:solidFill>
                <a:latin typeface="Cambria" panose="02040503050406030204" pitchFamily="18" charset="0"/>
              </a:rPr>
              <a:t>reservation_id</a:t>
            </a:r>
            <a:r>
              <a:rPr lang="en-US" altLang="ko-KR" kern="0" dirty="0">
                <a:solidFill>
                  <a:srgbClr val="000000"/>
                </a:solidFill>
                <a:latin typeface="Cambria" panose="02040503050406030204" pitchFamily="18" charset="0"/>
              </a:rPr>
              <a:t> (Foreign Key </a:t>
            </a:r>
            <a:r>
              <a:rPr lang="en-US" altLang="ko-KR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→ </a:t>
            </a:r>
            <a:r>
              <a:rPr lang="en-US" altLang="ko-KR" kern="0" dirty="0">
                <a:solidFill>
                  <a:srgbClr val="000000"/>
                </a:solidFill>
                <a:latin typeface="Cambria" panose="02040503050406030204" pitchFamily="18" charset="0"/>
              </a:rPr>
              <a:t>Reservations)</a:t>
            </a:r>
          </a:p>
          <a:p>
            <a:pPr marL="457200" indent="-228600" fontAlgn="base">
              <a:lnSpc>
                <a:spcPct val="115000"/>
              </a:lnSpc>
            </a:pPr>
            <a:r>
              <a:rPr lang="en-US" altLang="ko-KR" kern="0" dirty="0">
                <a:solidFill>
                  <a:srgbClr val="000000"/>
                </a:solidFill>
                <a:latin typeface="Cambria" panose="02040503050406030204" pitchFamily="18" charset="0"/>
              </a:rPr>
              <a:t>- amount</a:t>
            </a:r>
          </a:p>
          <a:p>
            <a:pPr marL="457200" indent="-228600" fontAlgn="base">
              <a:lnSpc>
                <a:spcPct val="115000"/>
              </a:lnSpc>
            </a:pPr>
            <a:r>
              <a:rPr lang="en-US" altLang="ko-KR" kern="0" dirty="0">
                <a:solidFill>
                  <a:srgbClr val="000000"/>
                </a:solidFill>
                <a:latin typeface="Cambria" panose="02040503050406030204" pitchFamily="18" charset="0"/>
              </a:rPr>
              <a:t>- </a:t>
            </a:r>
            <a:r>
              <a:rPr lang="en-US" altLang="ko-KR" kern="0" dirty="0" err="1">
                <a:solidFill>
                  <a:srgbClr val="000000"/>
                </a:solidFill>
                <a:latin typeface="Cambria" panose="02040503050406030204" pitchFamily="18" charset="0"/>
              </a:rPr>
              <a:t>payment_date</a:t>
            </a:r>
            <a:endParaRPr lang="en-US" altLang="ko-KR" kern="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fontAlgn="base">
              <a:lnSpc>
                <a:spcPct val="115000"/>
              </a:lnSpc>
              <a:spcBef>
                <a:spcPts val="1000"/>
              </a:spcBef>
            </a:pPr>
            <a:r>
              <a:rPr lang="en-US" altLang="ko-KR" b="1" kern="0" dirty="0">
                <a:solidFill>
                  <a:srgbClr val="4F81BD"/>
                </a:solidFill>
                <a:latin typeface="Calibri" panose="020F0502020204030204" pitchFamily="34" charset="0"/>
              </a:rPr>
              <a:t>Notifications</a:t>
            </a:r>
          </a:p>
          <a:p>
            <a:pPr marL="457200" indent="-228600" fontAlgn="base">
              <a:lnSpc>
                <a:spcPct val="115000"/>
              </a:lnSpc>
            </a:pPr>
            <a:r>
              <a:rPr lang="en-US" altLang="ko-KR" kern="0" dirty="0">
                <a:solidFill>
                  <a:srgbClr val="000000"/>
                </a:solidFill>
                <a:latin typeface="Cambria" panose="02040503050406030204" pitchFamily="18" charset="0"/>
              </a:rPr>
              <a:t>- </a:t>
            </a:r>
            <a:r>
              <a:rPr lang="en-US" altLang="ko-KR" kern="0" dirty="0" err="1">
                <a:solidFill>
                  <a:srgbClr val="000000"/>
                </a:solidFill>
                <a:latin typeface="Cambria" panose="02040503050406030204" pitchFamily="18" charset="0"/>
              </a:rPr>
              <a:t>notification_id</a:t>
            </a:r>
            <a:r>
              <a:rPr lang="en-US" altLang="ko-KR" kern="0" dirty="0">
                <a:solidFill>
                  <a:srgbClr val="000000"/>
                </a:solidFill>
                <a:latin typeface="Cambria" panose="02040503050406030204" pitchFamily="18" charset="0"/>
              </a:rPr>
              <a:t> (Primary Key)</a:t>
            </a:r>
          </a:p>
          <a:p>
            <a:pPr marL="457200" indent="-228600" fontAlgn="base">
              <a:lnSpc>
                <a:spcPct val="115000"/>
              </a:lnSpc>
            </a:pPr>
            <a:r>
              <a:rPr lang="en-US" altLang="ko-KR" kern="0" dirty="0">
                <a:solidFill>
                  <a:srgbClr val="000000"/>
                </a:solidFill>
                <a:latin typeface="Cambria" panose="02040503050406030204" pitchFamily="18" charset="0"/>
              </a:rPr>
              <a:t>- </a:t>
            </a:r>
            <a:r>
              <a:rPr lang="en-US" altLang="ko-KR" kern="0" dirty="0" err="1">
                <a:solidFill>
                  <a:srgbClr val="000000"/>
                </a:solidFill>
                <a:latin typeface="Cambria" panose="02040503050406030204" pitchFamily="18" charset="0"/>
              </a:rPr>
              <a:t>user_id</a:t>
            </a:r>
            <a:r>
              <a:rPr lang="en-US" altLang="ko-KR" kern="0" dirty="0">
                <a:solidFill>
                  <a:srgbClr val="000000"/>
                </a:solidFill>
                <a:latin typeface="Cambria" panose="02040503050406030204" pitchFamily="18" charset="0"/>
              </a:rPr>
              <a:t> (Foreign Key </a:t>
            </a:r>
            <a:r>
              <a:rPr lang="en-US" altLang="ko-KR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→ </a:t>
            </a:r>
            <a:r>
              <a:rPr lang="en-US" altLang="ko-KR" kern="0" dirty="0">
                <a:solidFill>
                  <a:srgbClr val="000000"/>
                </a:solidFill>
                <a:latin typeface="Cambria" panose="02040503050406030204" pitchFamily="18" charset="0"/>
              </a:rPr>
              <a:t>Users)</a:t>
            </a:r>
          </a:p>
          <a:p>
            <a:pPr marL="457200" indent="-228600" fontAlgn="base">
              <a:lnSpc>
                <a:spcPct val="115000"/>
              </a:lnSpc>
            </a:pPr>
            <a:r>
              <a:rPr lang="en-US" altLang="ko-KR" kern="0" dirty="0">
                <a:solidFill>
                  <a:srgbClr val="000000"/>
                </a:solidFill>
                <a:latin typeface="Cambria" panose="02040503050406030204" pitchFamily="18" charset="0"/>
              </a:rPr>
              <a:t>- message</a:t>
            </a:r>
          </a:p>
          <a:p>
            <a:pPr marL="457200" indent="-228600" fontAlgn="base">
              <a:lnSpc>
                <a:spcPct val="115000"/>
              </a:lnSpc>
            </a:pPr>
            <a:r>
              <a:rPr lang="en-US" altLang="ko-KR" kern="0" dirty="0">
                <a:solidFill>
                  <a:srgbClr val="000000"/>
                </a:solidFill>
                <a:latin typeface="Cambria" panose="02040503050406030204" pitchFamily="18" charset="0"/>
              </a:rPr>
              <a:t>- </a:t>
            </a:r>
            <a:r>
              <a:rPr lang="en-US" altLang="ko-KR" kern="0" dirty="0" err="1">
                <a:solidFill>
                  <a:srgbClr val="000000"/>
                </a:solidFill>
                <a:latin typeface="Cambria" panose="02040503050406030204" pitchFamily="18" charset="0"/>
              </a:rPr>
              <a:t>created_at</a:t>
            </a:r>
            <a:endParaRPr lang="en-US" altLang="ko-KR" kern="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fontAlgn="base">
              <a:lnSpc>
                <a:spcPct val="115000"/>
              </a:lnSpc>
              <a:spcBef>
                <a:spcPts val="1000"/>
              </a:spcBef>
            </a:pPr>
            <a:r>
              <a:rPr lang="en-US" altLang="ko-KR" b="1" kern="0" dirty="0">
                <a:solidFill>
                  <a:srgbClr val="4F81BD"/>
                </a:solidFill>
                <a:latin typeface="Calibri" panose="020F0502020204030204" pitchFamily="34" charset="0"/>
              </a:rPr>
              <a:t>Admins</a:t>
            </a:r>
          </a:p>
          <a:p>
            <a:pPr marL="457200" indent="-228600" fontAlgn="base">
              <a:lnSpc>
                <a:spcPct val="115000"/>
              </a:lnSpc>
            </a:pPr>
            <a:r>
              <a:rPr lang="en-US" altLang="ko-KR" kern="0" dirty="0">
                <a:solidFill>
                  <a:srgbClr val="000000"/>
                </a:solidFill>
                <a:latin typeface="Cambria" panose="02040503050406030204" pitchFamily="18" charset="0"/>
              </a:rPr>
              <a:t>- </a:t>
            </a:r>
            <a:r>
              <a:rPr lang="en-US" altLang="ko-KR" kern="0" dirty="0" err="1">
                <a:solidFill>
                  <a:srgbClr val="000000"/>
                </a:solidFill>
                <a:latin typeface="Cambria" panose="02040503050406030204" pitchFamily="18" charset="0"/>
              </a:rPr>
              <a:t>admin_id</a:t>
            </a:r>
            <a:r>
              <a:rPr lang="en-US" altLang="ko-KR" kern="0" dirty="0">
                <a:solidFill>
                  <a:srgbClr val="000000"/>
                </a:solidFill>
                <a:latin typeface="Cambria" panose="02040503050406030204" pitchFamily="18" charset="0"/>
              </a:rPr>
              <a:t> (Primary Key)</a:t>
            </a:r>
          </a:p>
          <a:p>
            <a:pPr marL="457200" indent="-228600" fontAlgn="base">
              <a:lnSpc>
                <a:spcPct val="115000"/>
              </a:lnSpc>
            </a:pPr>
            <a:r>
              <a:rPr lang="en-US" altLang="ko-KR" kern="0" dirty="0">
                <a:solidFill>
                  <a:srgbClr val="000000"/>
                </a:solidFill>
                <a:latin typeface="Cambria" panose="02040503050406030204" pitchFamily="18" charset="0"/>
              </a:rPr>
              <a:t>- username</a:t>
            </a:r>
          </a:p>
          <a:p>
            <a:pPr marL="457200" indent="-228600" fontAlgn="base">
              <a:lnSpc>
                <a:spcPct val="115000"/>
              </a:lnSpc>
            </a:pPr>
            <a:r>
              <a:rPr lang="en-US" altLang="ko-KR" kern="0" dirty="0">
                <a:solidFill>
                  <a:srgbClr val="000000"/>
                </a:solidFill>
                <a:latin typeface="Cambria" panose="02040503050406030204" pitchFamily="18" charset="0"/>
              </a:rPr>
              <a:t>- password</a:t>
            </a:r>
          </a:p>
        </p:txBody>
      </p:sp>
    </p:spTree>
    <p:extLst>
      <p:ext uri="{BB962C8B-B14F-4D97-AF65-F5344CB8AC3E}">
        <p14:creationId xmlns:p14="http://schemas.microsoft.com/office/powerpoint/2010/main" val="40761011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4"/>
          <p:cNvSpPr txBox="1"/>
          <p:nvPr/>
        </p:nvSpPr>
        <p:spPr>
          <a:xfrm>
            <a:off x="1092200" y="584200"/>
            <a:ext cx="35433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1600" b="0" i="0" u="none" strike="noStrike">
                <a:solidFill>
                  <a:srgbClr val="A92C0C"/>
                </a:solidFill>
                <a:latin typeface="Roboto Light"/>
              </a:rPr>
              <a:t>Public Institution Business Plan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92200" y="1181100"/>
            <a:ext cx="5689600" cy="457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000" b="0" i="0" u="none" strike="noStrike" dirty="0">
                <a:solidFill>
                  <a:srgbClr val="A92C0C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06. </a:t>
            </a:r>
            <a:r>
              <a:rPr lang="en-US" sz="2000" dirty="0">
                <a:solidFill>
                  <a:srgbClr val="A92C0C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2000" dirty="0">
                <a:solidFill>
                  <a:srgbClr val="A92C0C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논리적 설계</a:t>
            </a:r>
            <a:endParaRPr lang="en-US" altLang="ko-KR" sz="2000" dirty="0">
              <a:solidFill>
                <a:srgbClr val="A92C0C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lvl="0" algn="l">
              <a:lnSpc>
                <a:spcPct val="116199"/>
              </a:lnSpc>
            </a:pPr>
            <a:endParaRPr lang="ko-KR" sz="2000" b="0" i="0" u="none" strike="noStrike" dirty="0">
              <a:solidFill>
                <a:srgbClr val="A92C0C"/>
              </a:solidFill>
              <a:ea typeface="210 OmniGothic 050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4109700" y="584200"/>
            <a:ext cx="30861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altLang="ko-KR" sz="1600" dirty="0">
                <a:solidFill>
                  <a:srgbClr val="A92C0C"/>
                </a:solidFill>
                <a:latin typeface="Roboto Light"/>
              </a:rPr>
              <a:t>AOR company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216900" y="584200"/>
            <a:ext cx="18669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altLang="ko-KR" sz="1600" dirty="0">
                <a:solidFill>
                  <a:srgbClr val="A92C0C"/>
                </a:solidFill>
                <a:latin typeface="Roboto Medium"/>
              </a:rPr>
              <a:t>AOR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7132300" y="9753600"/>
            <a:ext cx="5842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1600" b="0" i="0" u="none" strike="noStrike" dirty="0">
                <a:solidFill>
                  <a:srgbClr val="A92C0C"/>
                </a:solidFill>
                <a:latin typeface="Roboto"/>
              </a:rPr>
              <a:t>07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5D502C6-CB8E-4CFF-9731-05E7CC15FE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808" y="1676400"/>
            <a:ext cx="11970239" cy="6986576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7694247" y="7386076"/>
            <a:ext cx="9753600" cy="23167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15000"/>
              </a:lnSpc>
              <a:spcBef>
                <a:spcPts val="1000"/>
              </a:spcBef>
            </a:pPr>
            <a:r>
              <a:rPr lang="en-US" altLang="ko-KR" sz="2400" b="1" kern="0" dirty="0">
                <a:solidFill>
                  <a:srgbClr val="4F81BD"/>
                </a:solidFill>
                <a:latin typeface="Calibri" panose="020F0502020204030204" pitchFamily="34" charset="0"/>
              </a:rPr>
              <a:t>2. </a:t>
            </a:r>
            <a:r>
              <a:rPr lang="ko-KR" altLang="en-US" sz="2400" b="1" kern="0" dirty="0" err="1">
                <a:solidFill>
                  <a:srgbClr val="4F81BD"/>
                </a:solidFill>
                <a:latin typeface="맑은 고딕" panose="020B0503020000020004" pitchFamily="50" charset="-127"/>
              </a:rPr>
              <a:t>엔터티</a:t>
            </a:r>
            <a:r>
              <a:rPr lang="ko-KR" altLang="en-US" sz="2400" b="1" kern="0" dirty="0">
                <a:solidFill>
                  <a:srgbClr val="4F81BD"/>
                </a:solidFill>
                <a:latin typeface="맑은 고딕" panose="020B0503020000020004" pitchFamily="50" charset="-127"/>
              </a:rPr>
              <a:t> 간의 관계</a:t>
            </a:r>
            <a:r>
              <a:rPr lang="en-US" altLang="ko-KR" sz="2400" b="1" kern="0" dirty="0">
                <a:solidFill>
                  <a:srgbClr val="4F81BD"/>
                </a:solidFill>
                <a:latin typeface="Calibri" panose="020F0502020204030204" pitchFamily="34" charset="0"/>
              </a:rPr>
              <a:t>(Relationship)</a:t>
            </a:r>
          </a:p>
          <a:p>
            <a:pPr fontAlgn="base">
              <a:lnSpc>
                <a:spcPct val="115000"/>
              </a:lnSpc>
              <a:spcBef>
                <a:spcPts val="1000"/>
              </a:spcBef>
            </a:pPr>
            <a:endParaRPr lang="en-US" altLang="ko-KR" sz="2400" b="1" kern="0" dirty="0">
              <a:solidFill>
                <a:srgbClr val="4F81BD"/>
              </a:solidFill>
              <a:latin typeface="Calibri" panose="020F0502020204030204" pitchFamily="34" charset="0"/>
            </a:endParaRPr>
          </a:p>
          <a:p>
            <a:pPr marL="342900" lvl="0" indent="-342900" fontAlgn="base">
              <a:lnSpc>
                <a:spcPct val="115000"/>
              </a:lnSpc>
              <a:buClr>
                <a:srgbClr val="000000"/>
              </a:buClr>
              <a:buSzPts val="1000"/>
              <a:buFont typeface="Wingdings" panose="05000000000000000000" pitchFamily="2" charset="2"/>
              <a:buChar char="·"/>
            </a:pPr>
            <a:r>
              <a:rPr lang="en-US" altLang="ko-KR" kern="0" dirty="0">
                <a:solidFill>
                  <a:srgbClr val="000000"/>
                </a:solidFill>
                <a:latin typeface="Cambria" panose="02040503050406030204" pitchFamily="18" charset="0"/>
              </a:rPr>
              <a:t>- Users </a:t>
            </a:r>
            <a:r>
              <a:rPr lang="ko-KR" altLang="en-US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↔ </a:t>
            </a:r>
            <a:r>
              <a:rPr lang="en-US" altLang="ko-KR" kern="0" dirty="0">
                <a:solidFill>
                  <a:srgbClr val="000000"/>
                </a:solidFill>
                <a:latin typeface="Cambria" panose="02040503050406030204" pitchFamily="18" charset="0"/>
              </a:rPr>
              <a:t>Reservations: 1:N </a:t>
            </a:r>
            <a:r>
              <a:rPr lang="ko-KR" altLang="en-US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관계 </a:t>
            </a:r>
            <a:r>
              <a:rPr lang="en-US" altLang="ko-KR" kern="0" dirty="0">
                <a:solidFill>
                  <a:srgbClr val="000000"/>
                </a:solidFill>
                <a:latin typeface="Cambria" panose="02040503050406030204" pitchFamily="18" charset="0"/>
              </a:rPr>
              <a:t>(1</a:t>
            </a:r>
            <a:r>
              <a:rPr lang="ko-KR" altLang="en-US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명의 유저는 여러 개의 예약을 할 수 있음</a:t>
            </a:r>
            <a:r>
              <a:rPr lang="en-US" altLang="ko-KR" kern="0" dirty="0">
                <a:solidFill>
                  <a:srgbClr val="000000"/>
                </a:solidFill>
                <a:latin typeface="Cambria" panose="02040503050406030204" pitchFamily="18" charset="0"/>
              </a:rPr>
              <a:t>)</a:t>
            </a:r>
            <a:endParaRPr lang="ko-KR" altLang="en-US" kern="0" dirty="0">
              <a:solidFill>
                <a:srgbClr val="000000"/>
              </a:solidFill>
              <a:latin typeface="Cambria" panose="02040503050406030204" pitchFamily="18" charset="0"/>
              <a:ea typeface="한컴바탕"/>
            </a:endParaRPr>
          </a:p>
          <a:p>
            <a:pPr marL="342900" lvl="0" indent="-342900" fontAlgn="base">
              <a:lnSpc>
                <a:spcPct val="115000"/>
              </a:lnSpc>
              <a:buClr>
                <a:srgbClr val="000000"/>
              </a:buClr>
              <a:buSzPts val="1000"/>
              <a:buFont typeface="Wingdings" panose="05000000000000000000" pitchFamily="2" charset="2"/>
              <a:buChar char="·"/>
            </a:pPr>
            <a:r>
              <a:rPr lang="en-US" altLang="ko-KR" kern="0" dirty="0">
                <a:solidFill>
                  <a:srgbClr val="000000"/>
                </a:solidFill>
                <a:latin typeface="Cambria" panose="02040503050406030204" pitchFamily="18" charset="0"/>
              </a:rPr>
              <a:t>- Restaurants </a:t>
            </a:r>
            <a:r>
              <a:rPr lang="ko-KR" altLang="en-US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↔ </a:t>
            </a:r>
            <a:r>
              <a:rPr lang="en-US" altLang="ko-KR" kern="0" dirty="0">
                <a:solidFill>
                  <a:srgbClr val="000000"/>
                </a:solidFill>
                <a:latin typeface="Cambria" panose="02040503050406030204" pitchFamily="18" charset="0"/>
              </a:rPr>
              <a:t>Reservations: 1:N </a:t>
            </a:r>
            <a:r>
              <a:rPr lang="ko-KR" altLang="en-US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관계 </a:t>
            </a:r>
            <a:r>
              <a:rPr lang="en-US" altLang="ko-KR" kern="0" dirty="0">
                <a:solidFill>
                  <a:srgbClr val="000000"/>
                </a:solidFill>
                <a:latin typeface="Cambria" panose="02040503050406030204" pitchFamily="18" charset="0"/>
              </a:rPr>
              <a:t>(1</a:t>
            </a:r>
            <a:r>
              <a:rPr lang="ko-KR" altLang="en-US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개의 레스토랑은 여러 예약을 가질 수 있음</a:t>
            </a:r>
            <a:r>
              <a:rPr lang="en-US" altLang="ko-KR" kern="0" dirty="0">
                <a:solidFill>
                  <a:srgbClr val="000000"/>
                </a:solidFill>
                <a:latin typeface="Cambria" panose="02040503050406030204" pitchFamily="18" charset="0"/>
              </a:rPr>
              <a:t>)</a:t>
            </a:r>
            <a:endParaRPr lang="ko-KR" altLang="en-US" kern="0" dirty="0">
              <a:solidFill>
                <a:srgbClr val="000000"/>
              </a:solidFill>
              <a:latin typeface="Cambria" panose="02040503050406030204" pitchFamily="18" charset="0"/>
              <a:ea typeface="한컴바탕"/>
            </a:endParaRPr>
          </a:p>
          <a:p>
            <a:pPr marL="342900" lvl="0" indent="-342900" fontAlgn="base">
              <a:lnSpc>
                <a:spcPct val="115000"/>
              </a:lnSpc>
              <a:buClr>
                <a:srgbClr val="000000"/>
              </a:buClr>
              <a:buSzPts val="1000"/>
              <a:buFont typeface="Wingdings" panose="05000000000000000000" pitchFamily="2" charset="2"/>
              <a:buChar char="·"/>
            </a:pPr>
            <a:r>
              <a:rPr lang="en-US" altLang="ko-KR" kern="0" dirty="0">
                <a:solidFill>
                  <a:srgbClr val="000000"/>
                </a:solidFill>
                <a:latin typeface="Cambria" panose="02040503050406030204" pitchFamily="18" charset="0"/>
              </a:rPr>
              <a:t>- Reservations </a:t>
            </a:r>
            <a:r>
              <a:rPr lang="ko-KR" altLang="en-US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↔ </a:t>
            </a:r>
            <a:r>
              <a:rPr lang="en-US" altLang="ko-KR" kern="0" dirty="0">
                <a:solidFill>
                  <a:srgbClr val="000000"/>
                </a:solidFill>
                <a:latin typeface="Cambria" panose="02040503050406030204" pitchFamily="18" charset="0"/>
              </a:rPr>
              <a:t>Payments: 1:1 </a:t>
            </a:r>
            <a:r>
              <a:rPr lang="ko-KR" altLang="en-US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관계 </a:t>
            </a:r>
            <a:r>
              <a:rPr lang="en-US" altLang="ko-KR" kern="0" dirty="0">
                <a:solidFill>
                  <a:srgbClr val="000000"/>
                </a:solidFill>
                <a:latin typeface="Cambria" panose="02040503050406030204" pitchFamily="18" charset="0"/>
              </a:rPr>
              <a:t>(1</a:t>
            </a:r>
            <a:r>
              <a:rPr lang="ko-KR" altLang="en-US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개의 예약에 대해 </a:t>
            </a:r>
            <a:r>
              <a:rPr lang="en-US" altLang="ko-KR" kern="0" dirty="0">
                <a:solidFill>
                  <a:srgbClr val="000000"/>
                </a:solidFill>
                <a:latin typeface="Cambria" panose="02040503050406030204" pitchFamily="18" charset="0"/>
              </a:rPr>
              <a:t>1</a:t>
            </a:r>
            <a:r>
              <a:rPr lang="ko-KR" altLang="en-US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개의 결제만 가능</a:t>
            </a:r>
            <a:r>
              <a:rPr lang="en-US" altLang="ko-KR" kern="0" dirty="0">
                <a:solidFill>
                  <a:srgbClr val="000000"/>
                </a:solidFill>
                <a:latin typeface="Cambria" panose="02040503050406030204" pitchFamily="18" charset="0"/>
              </a:rPr>
              <a:t>)</a:t>
            </a:r>
            <a:endParaRPr lang="ko-KR" altLang="en-US" kern="0" dirty="0">
              <a:solidFill>
                <a:srgbClr val="000000"/>
              </a:solidFill>
              <a:latin typeface="Cambria" panose="02040503050406030204" pitchFamily="18" charset="0"/>
              <a:ea typeface="한컴바탕"/>
            </a:endParaRPr>
          </a:p>
          <a:p>
            <a:pPr marL="342900" lvl="0" indent="-342900" fontAlgn="base">
              <a:lnSpc>
                <a:spcPct val="115000"/>
              </a:lnSpc>
              <a:spcAft>
                <a:spcPts val="1000"/>
              </a:spcAft>
              <a:buClr>
                <a:srgbClr val="000000"/>
              </a:buClr>
              <a:buSzPts val="1000"/>
              <a:buFont typeface="Wingdings" panose="05000000000000000000" pitchFamily="2" charset="2"/>
              <a:buChar char="·"/>
            </a:pPr>
            <a:r>
              <a:rPr lang="en-US" altLang="ko-KR" kern="0" dirty="0">
                <a:solidFill>
                  <a:srgbClr val="000000"/>
                </a:solidFill>
                <a:latin typeface="Cambria" panose="02040503050406030204" pitchFamily="18" charset="0"/>
              </a:rPr>
              <a:t>- Users </a:t>
            </a:r>
            <a:r>
              <a:rPr lang="ko-KR" altLang="en-US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↔ </a:t>
            </a:r>
            <a:r>
              <a:rPr lang="en-US" altLang="ko-KR" kern="0" dirty="0">
                <a:solidFill>
                  <a:srgbClr val="000000"/>
                </a:solidFill>
                <a:latin typeface="Cambria" panose="02040503050406030204" pitchFamily="18" charset="0"/>
              </a:rPr>
              <a:t>Notifications: 1:N </a:t>
            </a:r>
            <a:r>
              <a:rPr lang="ko-KR" altLang="en-US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관계 </a:t>
            </a:r>
            <a:r>
              <a:rPr lang="en-US" altLang="ko-KR" kern="0" dirty="0">
                <a:solidFill>
                  <a:srgbClr val="000000"/>
                </a:solidFill>
                <a:latin typeface="Cambria" panose="02040503050406030204" pitchFamily="18" charset="0"/>
              </a:rPr>
              <a:t>(1</a:t>
            </a:r>
            <a:r>
              <a:rPr lang="ko-KR" altLang="en-US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명의 유저는 여러 알림을 받을 수 있음</a:t>
            </a:r>
            <a:r>
              <a:rPr lang="en-US" altLang="ko-KR" kern="0" dirty="0">
                <a:solidFill>
                  <a:srgbClr val="000000"/>
                </a:solidFill>
                <a:latin typeface="Cambria" panose="02040503050406030204" pitchFamily="18" charset="0"/>
              </a:rPr>
              <a:t>)</a:t>
            </a:r>
            <a:endParaRPr lang="ko-KR" altLang="en-US" kern="0" dirty="0">
              <a:solidFill>
                <a:srgbClr val="000000"/>
              </a:solidFill>
              <a:latin typeface="Cambria" panose="02040503050406030204" pitchFamily="18" charset="0"/>
              <a:ea typeface="한컴바탕"/>
            </a:endParaRPr>
          </a:p>
        </p:txBody>
      </p:sp>
    </p:spTree>
    <p:extLst>
      <p:ext uri="{BB962C8B-B14F-4D97-AF65-F5344CB8AC3E}">
        <p14:creationId xmlns:p14="http://schemas.microsoft.com/office/powerpoint/2010/main" val="14912406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/>
          <p:cNvSpPr txBox="1"/>
          <p:nvPr/>
        </p:nvSpPr>
        <p:spPr>
          <a:xfrm>
            <a:off x="1092200" y="8547100"/>
            <a:ext cx="158369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endParaRPr lang="en-US" altLang="ko-KR" sz="3000" dirty="0">
              <a:solidFill>
                <a:srgbClr val="FFFFFF"/>
              </a:solidFill>
              <a:ea typeface="Pretendard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092200" y="584200"/>
            <a:ext cx="35433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1600" b="0" i="0" u="none" strike="noStrike">
                <a:solidFill>
                  <a:srgbClr val="A92C0C"/>
                </a:solidFill>
                <a:latin typeface="Roboto Light"/>
              </a:rPr>
              <a:t>Public Institution Business Plan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92200" y="1181100"/>
            <a:ext cx="5689600" cy="457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altLang="ko-KR" sz="2000" dirty="0">
                <a:solidFill>
                  <a:srgbClr val="A92C0C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06-1. </a:t>
            </a:r>
            <a:r>
              <a:rPr lang="ko-KR" altLang="en-US" sz="2000" dirty="0">
                <a:solidFill>
                  <a:srgbClr val="A92C0C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시퀀스 다이어그램 </a:t>
            </a:r>
            <a:r>
              <a:rPr lang="en-US" altLang="ko-KR" sz="2000" dirty="0">
                <a:solidFill>
                  <a:srgbClr val="A92C0C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– </a:t>
            </a:r>
            <a:r>
              <a:rPr lang="ko-KR" altLang="en-US" sz="2000" dirty="0">
                <a:solidFill>
                  <a:srgbClr val="A92C0C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로그인 사용자    </a:t>
            </a:r>
            <a:endParaRPr lang="en-US" altLang="ko-KR" sz="2000" dirty="0">
              <a:solidFill>
                <a:srgbClr val="A92C0C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lvl="0" algn="l">
              <a:lnSpc>
                <a:spcPct val="116199"/>
              </a:lnSpc>
            </a:pPr>
            <a:endParaRPr lang="ko-KR" sz="2000" b="0" i="0" u="none" strike="noStrike" dirty="0">
              <a:solidFill>
                <a:srgbClr val="A92C0C"/>
              </a:solidFill>
              <a:ea typeface="210 OmniGothic 050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4109700" y="584200"/>
            <a:ext cx="30861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altLang="ko-KR" sz="1600" dirty="0">
                <a:solidFill>
                  <a:srgbClr val="A92C0C"/>
                </a:solidFill>
                <a:latin typeface="Roboto Light"/>
              </a:rPr>
              <a:t>AOR company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216900" y="584200"/>
            <a:ext cx="18669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altLang="ko-KR" sz="1600" dirty="0">
                <a:solidFill>
                  <a:srgbClr val="A92C0C"/>
                </a:solidFill>
                <a:latin typeface="Roboto Medium"/>
              </a:rPr>
              <a:t>AOR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7132300" y="9753600"/>
            <a:ext cx="5842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1600" b="0" i="0" u="none" strike="noStrike" dirty="0">
                <a:solidFill>
                  <a:srgbClr val="A92C0C"/>
                </a:solidFill>
                <a:latin typeface="Roboto"/>
              </a:rPr>
              <a:t>08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34A08D5-AB51-4BA4-88DD-CAAA2E9383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7000" y="1647092"/>
            <a:ext cx="10677525" cy="844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252238"/>
      </p:ext>
    </p:extLst>
  </p:cSld>
  <p:clrMapOvr>
    <a:masterClrMapping/>
  </p:clrMapOvr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815</ep:Words>
  <ep:PresentationFormat>사용자 지정</ep:PresentationFormat>
  <ep:Paragraphs>235</ep:Paragraphs>
  <ep:Slides>15</ep:Slides>
  <ep:Notes>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ep:HeadingPairs>
  <ep:TitlesOfParts>
    <vt:vector size="16" baseType="lpstr">
      <vt:lpstr>Office Theme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2006-08-16T00:00:00.000</dcterms:created>
  <dc:creator>PC06-15</dc:creator>
  <cp:lastModifiedBy>home</cp:lastModifiedBy>
  <dcterms:modified xsi:type="dcterms:W3CDTF">2025-02-09T16:29:58.927</dcterms:modified>
  <cp:revision>46</cp:revision>
  <dc:title>PowerPoint 프레젠테이션</dc:title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